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6" r:id="rId2"/>
    <p:sldId id="264" r:id="rId3"/>
    <p:sldId id="286" r:id="rId4"/>
    <p:sldId id="265" r:id="rId5"/>
    <p:sldId id="287" r:id="rId6"/>
    <p:sldId id="257" r:id="rId7"/>
    <p:sldId id="258" r:id="rId8"/>
    <p:sldId id="259" r:id="rId9"/>
    <p:sldId id="284" r:id="rId10"/>
    <p:sldId id="260" r:id="rId11"/>
    <p:sldId id="261" r:id="rId12"/>
    <p:sldId id="262" r:id="rId13"/>
    <p:sldId id="263" r:id="rId14"/>
    <p:sldId id="266" r:id="rId15"/>
    <p:sldId id="267" r:id="rId16"/>
    <p:sldId id="268" r:id="rId17"/>
    <p:sldId id="269" r:id="rId18"/>
    <p:sldId id="270" r:id="rId19"/>
    <p:sldId id="271" r:id="rId20"/>
    <p:sldId id="272" r:id="rId21"/>
    <p:sldId id="273" r:id="rId22"/>
    <p:sldId id="274" r:id="rId23"/>
    <p:sldId id="275" r:id="rId24"/>
    <p:sldId id="281" r:id="rId25"/>
    <p:sldId id="276" r:id="rId26"/>
    <p:sldId id="277" r:id="rId27"/>
    <p:sldId id="278" r:id="rId28"/>
    <p:sldId id="279" r:id="rId29"/>
    <p:sldId id="285" r:id="rId30"/>
    <p:sldId id="288" r:id="rId31"/>
    <p:sldId id="289" r:id="rId32"/>
    <p:sldId id="283" r:id="rId33"/>
    <p:sldId id="2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4CDBDF-0FE0-4193-A2A0-D173037C2DD9}" v="43" dt="2024-03-20T11:39:32.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A SKORDA" userId="a5a3aca87c789586" providerId="LiveId" clId="{9A4CDBDF-0FE0-4193-A2A0-D173037C2DD9}"/>
    <pc:docChg chg="undo custSel addSld modSld">
      <pc:chgData name="MARINA SKORDA" userId="a5a3aca87c789586" providerId="LiveId" clId="{9A4CDBDF-0FE0-4193-A2A0-D173037C2DD9}" dt="2024-03-20T13:15:40.021" v="411" actId="27636"/>
      <pc:docMkLst>
        <pc:docMk/>
      </pc:docMkLst>
      <pc:sldChg chg="modSp mod">
        <pc:chgData name="MARINA SKORDA" userId="a5a3aca87c789586" providerId="LiveId" clId="{9A4CDBDF-0FE0-4193-A2A0-D173037C2DD9}" dt="2024-03-20T11:39:32.268" v="309" actId="20577"/>
        <pc:sldMkLst>
          <pc:docMk/>
          <pc:sldMk cId="1189745510" sldId="256"/>
        </pc:sldMkLst>
        <pc:spChg chg="mod">
          <ac:chgData name="MARINA SKORDA" userId="a5a3aca87c789586" providerId="LiveId" clId="{9A4CDBDF-0FE0-4193-A2A0-D173037C2DD9}" dt="2024-03-20T11:39:32.268" v="309" actId="20577"/>
          <ac:spMkLst>
            <pc:docMk/>
            <pc:sldMk cId="1189745510" sldId="256"/>
            <ac:spMk id="3" creationId="{66DDAFD7-1F28-9663-EDC5-8CEC5B1392C3}"/>
          </ac:spMkLst>
        </pc:spChg>
      </pc:sldChg>
      <pc:sldChg chg="modSp mod">
        <pc:chgData name="MARINA SKORDA" userId="a5a3aca87c789586" providerId="LiveId" clId="{9A4CDBDF-0FE0-4193-A2A0-D173037C2DD9}" dt="2024-03-20T11:57:35.853" v="349" actId="1036"/>
        <pc:sldMkLst>
          <pc:docMk/>
          <pc:sldMk cId="1340768239" sldId="259"/>
        </pc:sldMkLst>
        <pc:spChg chg="mod">
          <ac:chgData name="MARINA SKORDA" userId="a5a3aca87c789586" providerId="LiveId" clId="{9A4CDBDF-0FE0-4193-A2A0-D173037C2DD9}" dt="2024-03-20T11:54:55.966" v="347" actId="20577"/>
          <ac:spMkLst>
            <pc:docMk/>
            <pc:sldMk cId="1340768239" sldId="259"/>
            <ac:spMk id="3" creationId="{FF3B9683-D98C-0A6D-3420-BFFC1FB3E490}"/>
          </ac:spMkLst>
        </pc:spChg>
        <pc:picChg chg="mod">
          <ac:chgData name="MARINA SKORDA" userId="a5a3aca87c789586" providerId="LiveId" clId="{9A4CDBDF-0FE0-4193-A2A0-D173037C2DD9}" dt="2024-03-20T11:57:35.853" v="349" actId="1036"/>
          <ac:picMkLst>
            <pc:docMk/>
            <pc:sldMk cId="1340768239" sldId="259"/>
            <ac:picMk id="5" creationId="{A26D5B70-DF8E-D841-2302-7ADC1D0F65FA}"/>
          </ac:picMkLst>
        </pc:picChg>
      </pc:sldChg>
      <pc:sldChg chg="modSp mod">
        <pc:chgData name="MARINA SKORDA" userId="a5a3aca87c789586" providerId="LiveId" clId="{9A4CDBDF-0FE0-4193-A2A0-D173037C2DD9}" dt="2024-03-20T12:41:16.070" v="407" actId="20577"/>
        <pc:sldMkLst>
          <pc:docMk/>
          <pc:sldMk cId="3690889904" sldId="269"/>
        </pc:sldMkLst>
        <pc:spChg chg="mod">
          <ac:chgData name="MARINA SKORDA" userId="a5a3aca87c789586" providerId="LiveId" clId="{9A4CDBDF-0FE0-4193-A2A0-D173037C2DD9}" dt="2024-03-20T12:41:16.070" v="407" actId="20577"/>
          <ac:spMkLst>
            <pc:docMk/>
            <pc:sldMk cId="3690889904" sldId="269"/>
            <ac:spMk id="4" creationId="{1DB3C047-94B1-25FC-1ACE-1D8F7A9374C0}"/>
          </ac:spMkLst>
        </pc:spChg>
      </pc:sldChg>
      <pc:sldChg chg="addSp delSp modSp mod setBg">
        <pc:chgData name="MARINA SKORDA" userId="a5a3aca87c789586" providerId="LiveId" clId="{9A4CDBDF-0FE0-4193-A2A0-D173037C2DD9}" dt="2024-03-11T11:32:10.822" v="13" actId="14100"/>
        <pc:sldMkLst>
          <pc:docMk/>
          <pc:sldMk cId="3338110493" sldId="276"/>
        </pc:sldMkLst>
        <pc:spChg chg="del">
          <ac:chgData name="MARINA SKORDA" userId="a5a3aca87c789586" providerId="LiveId" clId="{9A4CDBDF-0FE0-4193-A2A0-D173037C2DD9}" dt="2024-03-11T11:31:15.371" v="1" actId="478"/>
          <ac:spMkLst>
            <pc:docMk/>
            <pc:sldMk cId="3338110493" sldId="276"/>
            <ac:spMk id="2" creationId="{481AD026-C155-E203-742C-8722F748BEAF}"/>
          </ac:spMkLst>
        </pc:spChg>
        <pc:spChg chg="add del">
          <ac:chgData name="MARINA SKORDA" userId="a5a3aca87c789586" providerId="LiveId" clId="{9A4CDBDF-0FE0-4193-A2A0-D173037C2DD9}" dt="2024-03-11T11:31:34.664" v="4"/>
          <ac:spMkLst>
            <pc:docMk/>
            <pc:sldMk cId="3338110493" sldId="276"/>
            <ac:spMk id="3" creationId="{0B54C540-B5AD-04B9-C006-2479F4490952}"/>
          </ac:spMkLst>
        </pc:spChg>
        <pc:spChg chg="del">
          <ac:chgData name="MARINA SKORDA" userId="a5a3aca87c789586" providerId="LiveId" clId="{9A4CDBDF-0FE0-4193-A2A0-D173037C2DD9}" dt="2024-03-11T11:31:11.523" v="0" actId="478"/>
          <ac:spMkLst>
            <pc:docMk/>
            <pc:sldMk cId="3338110493" sldId="276"/>
            <ac:spMk id="4" creationId="{D6FCBE69-84DF-64A5-FDE0-525D7403A9D6}"/>
          </ac:spMkLst>
        </pc:spChg>
        <pc:spChg chg="add mod">
          <ac:chgData name="MARINA SKORDA" userId="a5a3aca87c789586" providerId="LiveId" clId="{9A4CDBDF-0FE0-4193-A2A0-D173037C2DD9}" dt="2024-03-11T11:31:29.694" v="3"/>
          <ac:spMkLst>
            <pc:docMk/>
            <pc:sldMk cId="3338110493" sldId="276"/>
            <ac:spMk id="5" creationId="{5CA71F67-C5B3-6A5C-5DEA-6BB8940F4846}"/>
          </ac:spMkLst>
        </pc:spChg>
        <pc:spChg chg="add del">
          <ac:chgData name="MARINA SKORDA" userId="a5a3aca87c789586" providerId="LiveId" clId="{9A4CDBDF-0FE0-4193-A2A0-D173037C2DD9}" dt="2024-03-11T11:31:53.259" v="7" actId="26606"/>
          <ac:spMkLst>
            <pc:docMk/>
            <pc:sldMk cId="3338110493" sldId="276"/>
            <ac:spMk id="11" creationId="{8950AD4C-6AF3-49F8-94E1-DBCAFB39478B}"/>
          </ac:spMkLst>
        </pc:spChg>
        <pc:spChg chg="add">
          <ac:chgData name="MARINA SKORDA" userId="a5a3aca87c789586" providerId="LiveId" clId="{9A4CDBDF-0FE0-4193-A2A0-D173037C2DD9}" dt="2024-03-11T11:31:53.264" v="8" actId="26606"/>
          <ac:spMkLst>
            <pc:docMk/>
            <pc:sldMk cId="3338110493" sldId="276"/>
            <ac:spMk id="13" creationId="{8950AD4C-6AF3-49F8-94E1-DBCAFB39478B}"/>
          </ac:spMkLst>
        </pc:spChg>
        <pc:picChg chg="add mod">
          <ac:chgData name="MARINA SKORDA" userId="a5a3aca87c789586" providerId="LiveId" clId="{9A4CDBDF-0FE0-4193-A2A0-D173037C2DD9}" dt="2024-03-11T11:32:10.822" v="13" actId="14100"/>
          <ac:picMkLst>
            <pc:docMk/>
            <pc:sldMk cId="3338110493" sldId="276"/>
            <ac:picMk id="6" creationId="{1157D9E4-B384-4CA2-0424-70958B0AAC22}"/>
          </ac:picMkLst>
        </pc:picChg>
      </pc:sldChg>
      <pc:sldChg chg="addSp delSp modSp new mod setBg">
        <pc:chgData name="MARINA SKORDA" userId="a5a3aca87c789586" providerId="LiveId" clId="{9A4CDBDF-0FE0-4193-A2A0-D173037C2DD9}" dt="2024-03-11T11:33:38.625" v="20" actId="14100"/>
        <pc:sldMkLst>
          <pc:docMk/>
          <pc:sldMk cId="4162116530" sldId="277"/>
        </pc:sldMkLst>
        <pc:spChg chg="del">
          <ac:chgData name="MARINA SKORDA" userId="a5a3aca87c789586" providerId="LiveId" clId="{9A4CDBDF-0FE0-4193-A2A0-D173037C2DD9}" dt="2024-03-11T11:33:25.817" v="16" actId="26606"/>
          <ac:spMkLst>
            <pc:docMk/>
            <pc:sldMk cId="4162116530" sldId="277"/>
            <ac:spMk id="2" creationId="{0FEE94A1-0883-B04A-B1E1-2DF1D36AB44F}"/>
          </ac:spMkLst>
        </pc:spChg>
        <pc:spChg chg="del">
          <ac:chgData name="MARINA SKORDA" userId="a5a3aca87c789586" providerId="LiveId" clId="{9A4CDBDF-0FE0-4193-A2A0-D173037C2DD9}" dt="2024-03-11T11:33:23.087" v="15"/>
          <ac:spMkLst>
            <pc:docMk/>
            <pc:sldMk cId="4162116530" sldId="277"/>
            <ac:spMk id="3" creationId="{A4B690B7-CCBE-2EA1-D984-449B02AB5028}"/>
          </ac:spMkLst>
        </pc:spChg>
        <pc:spChg chg="del">
          <ac:chgData name="MARINA SKORDA" userId="a5a3aca87c789586" providerId="LiveId" clId="{9A4CDBDF-0FE0-4193-A2A0-D173037C2DD9}" dt="2024-03-11T11:33:25.817" v="16" actId="26606"/>
          <ac:spMkLst>
            <pc:docMk/>
            <pc:sldMk cId="4162116530" sldId="277"/>
            <ac:spMk id="4" creationId="{81ACBF91-7474-3378-CE39-C3455EE4AF66}"/>
          </ac:spMkLst>
        </pc:spChg>
        <pc:spChg chg="add">
          <ac:chgData name="MARINA SKORDA" userId="a5a3aca87c789586" providerId="LiveId" clId="{9A4CDBDF-0FE0-4193-A2A0-D173037C2DD9}" dt="2024-03-11T11:33:25.817" v="16" actId="26606"/>
          <ac:spMkLst>
            <pc:docMk/>
            <pc:sldMk cId="4162116530" sldId="277"/>
            <ac:spMk id="10" creationId="{8950AD4C-6AF3-49F8-94E1-DBCAFB39478B}"/>
          </ac:spMkLst>
        </pc:spChg>
        <pc:picChg chg="add mod">
          <ac:chgData name="MARINA SKORDA" userId="a5a3aca87c789586" providerId="LiveId" clId="{9A4CDBDF-0FE0-4193-A2A0-D173037C2DD9}" dt="2024-03-11T11:33:38.625" v="20" actId="14100"/>
          <ac:picMkLst>
            <pc:docMk/>
            <pc:sldMk cId="4162116530" sldId="277"/>
            <ac:picMk id="5" creationId="{9FD7AB8B-28C8-4453-9433-C0CC9D76A867}"/>
          </ac:picMkLst>
        </pc:picChg>
      </pc:sldChg>
      <pc:sldChg chg="addSp delSp modSp new mod setBg">
        <pc:chgData name="MARINA SKORDA" userId="a5a3aca87c789586" providerId="LiveId" clId="{9A4CDBDF-0FE0-4193-A2A0-D173037C2DD9}" dt="2024-03-11T11:34:53.704" v="25" actId="14100"/>
        <pc:sldMkLst>
          <pc:docMk/>
          <pc:sldMk cId="2658588757" sldId="278"/>
        </pc:sldMkLst>
        <pc:spChg chg="del">
          <ac:chgData name="MARINA SKORDA" userId="a5a3aca87c789586" providerId="LiveId" clId="{9A4CDBDF-0FE0-4193-A2A0-D173037C2DD9}" dt="2024-03-11T11:34:43.511" v="23" actId="26606"/>
          <ac:spMkLst>
            <pc:docMk/>
            <pc:sldMk cId="2658588757" sldId="278"/>
            <ac:spMk id="2" creationId="{EB322246-9149-9525-E196-AF0EDB7F8FF1}"/>
          </ac:spMkLst>
        </pc:spChg>
        <pc:spChg chg="del">
          <ac:chgData name="MARINA SKORDA" userId="a5a3aca87c789586" providerId="LiveId" clId="{9A4CDBDF-0FE0-4193-A2A0-D173037C2DD9}" dt="2024-03-11T11:34:39.299" v="22"/>
          <ac:spMkLst>
            <pc:docMk/>
            <pc:sldMk cId="2658588757" sldId="278"/>
            <ac:spMk id="3" creationId="{E5DD38A6-E239-02E5-4B44-350B3F1CF5FC}"/>
          </ac:spMkLst>
        </pc:spChg>
        <pc:spChg chg="del">
          <ac:chgData name="MARINA SKORDA" userId="a5a3aca87c789586" providerId="LiveId" clId="{9A4CDBDF-0FE0-4193-A2A0-D173037C2DD9}" dt="2024-03-11T11:34:43.511" v="23" actId="26606"/>
          <ac:spMkLst>
            <pc:docMk/>
            <pc:sldMk cId="2658588757" sldId="278"/>
            <ac:spMk id="4" creationId="{D9F0B28E-0526-6708-38E6-E1261781D7D4}"/>
          </ac:spMkLst>
        </pc:spChg>
        <pc:spChg chg="add">
          <ac:chgData name="MARINA SKORDA" userId="a5a3aca87c789586" providerId="LiveId" clId="{9A4CDBDF-0FE0-4193-A2A0-D173037C2DD9}" dt="2024-03-11T11:34:43.511" v="23" actId="26606"/>
          <ac:spMkLst>
            <pc:docMk/>
            <pc:sldMk cId="2658588757" sldId="278"/>
            <ac:spMk id="10" creationId="{8950AD4C-6AF3-49F8-94E1-DBCAFB39478B}"/>
          </ac:spMkLst>
        </pc:spChg>
        <pc:picChg chg="add mod">
          <ac:chgData name="MARINA SKORDA" userId="a5a3aca87c789586" providerId="LiveId" clId="{9A4CDBDF-0FE0-4193-A2A0-D173037C2DD9}" dt="2024-03-11T11:34:53.704" v="25" actId="14100"/>
          <ac:picMkLst>
            <pc:docMk/>
            <pc:sldMk cId="2658588757" sldId="278"/>
            <ac:picMk id="5" creationId="{C1CDB79B-032C-E11D-1845-6224B8816AE0}"/>
          </ac:picMkLst>
        </pc:picChg>
      </pc:sldChg>
      <pc:sldChg chg="addSp delSp modSp new mod setBg">
        <pc:chgData name="MARINA SKORDA" userId="a5a3aca87c789586" providerId="LiveId" clId="{9A4CDBDF-0FE0-4193-A2A0-D173037C2DD9}" dt="2024-03-11T11:36:51.270" v="30" actId="14100"/>
        <pc:sldMkLst>
          <pc:docMk/>
          <pc:sldMk cId="4033969548" sldId="279"/>
        </pc:sldMkLst>
        <pc:spChg chg="del">
          <ac:chgData name="MARINA SKORDA" userId="a5a3aca87c789586" providerId="LiveId" clId="{9A4CDBDF-0FE0-4193-A2A0-D173037C2DD9}" dt="2024-03-11T11:36:44.048" v="28" actId="26606"/>
          <ac:spMkLst>
            <pc:docMk/>
            <pc:sldMk cId="4033969548" sldId="279"/>
            <ac:spMk id="2" creationId="{72278252-5F9E-06CE-DF2E-1B74433D4961}"/>
          </ac:spMkLst>
        </pc:spChg>
        <pc:spChg chg="del">
          <ac:chgData name="MARINA SKORDA" userId="a5a3aca87c789586" providerId="LiveId" clId="{9A4CDBDF-0FE0-4193-A2A0-D173037C2DD9}" dt="2024-03-11T11:36:41.395" v="27"/>
          <ac:spMkLst>
            <pc:docMk/>
            <pc:sldMk cId="4033969548" sldId="279"/>
            <ac:spMk id="3" creationId="{01D05214-C205-C3F0-01CB-924A828D2529}"/>
          </ac:spMkLst>
        </pc:spChg>
        <pc:spChg chg="del">
          <ac:chgData name="MARINA SKORDA" userId="a5a3aca87c789586" providerId="LiveId" clId="{9A4CDBDF-0FE0-4193-A2A0-D173037C2DD9}" dt="2024-03-11T11:36:44.048" v="28" actId="26606"/>
          <ac:spMkLst>
            <pc:docMk/>
            <pc:sldMk cId="4033969548" sldId="279"/>
            <ac:spMk id="4" creationId="{31F5AF55-1118-B642-3BAD-B06D0B0739CD}"/>
          </ac:spMkLst>
        </pc:spChg>
        <pc:spChg chg="add">
          <ac:chgData name="MARINA SKORDA" userId="a5a3aca87c789586" providerId="LiveId" clId="{9A4CDBDF-0FE0-4193-A2A0-D173037C2DD9}" dt="2024-03-11T11:36:44.048" v="28" actId="26606"/>
          <ac:spMkLst>
            <pc:docMk/>
            <pc:sldMk cId="4033969548" sldId="279"/>
            <ac:spMk id="10" creationId="{8950AD4C-6AF3-49F8-94E1-DBCAFB39478B}"/>
          </ac:spMkLst>
        </pc:spChg>
        <pc:picChg chg="add mod">
          <ac:chgData name="MARINA SKORDA" userId="a5a3aca87c789586" providerId="LiveId" clId="{9A4CDBDF-0FE0-4193-A2A0-D173037C2DD9}" dt="2024-03-11T11:36:51.270" v="30" actId="14100"/>
          <ac:picMkLst>
            <pc:docMk/>
            <pc:sldMk cId="4033969548" sldId="279"/>
            <ac:picMk id="5" creationId="{E0BC22EE-A856-65DE-CD44-F77766D3DA2C}"/>
          </ac:picMkLst>
        </pc:picChg>
      </pc:sldChg>
      <pc:sldChg chg="addSp delSp modSp new mod setBg">
        <pc:chgData name="MARINA SKORDA" userId="a5a3aca87c789586" providerId="LiveId" clId="{9A4CDBDF-0FE0-4193-A2A0-D173037C2DD9}" dt="2024-03-11T11:43:40.412" v="191" actId="2710"/>
        <pc:sldMkLst>
          <pc:docMk/>
          <pc:sldMk cId="2837149386" sldId="280"/>
        </pc:sldMkLst>
        <pc:spChg chg="mod">
          <ac:chgData name="MARINA SKORDA" userId="a5a3aca87c789586" providerId="LiveId" clId="{9A4CDBDF-0FE0-4193-A2A0-D173037C2DD9}" dt="2024-03-11T11:43:40.412" v="191" actId="2710"/>
          <ac:spMkLst>
            <pc:docMk/>
            <pc:sldMk cId="2837149386" sldId="280"/>
            <ac:spMk id="2" creationId="{9EFB1443-0744-D701-9E46-3C7CCD8177E3}"/>
          </ac:spMkLst>
        </pc:spChg>
        <pc:spChg chg="del">
          <ac:chgData name="MARINA SKORDA" userId="a5a3aca87c789586" providerId="LiveId" clId="{9A4CDBDF-0FE0-4193-A2A0-D173037C2DD9}" dt="2024-03-11T11:42:37.014" v="145" actId="931"/>
          <ac:spMkLst>
            <pc:docMk/>
            <pc:sldMk cId="2837149386" sldId="280"/>
            <ac:spMk id="3" creationId="{A260C62B-BAC6-E809-3507-01F21704CCFF}"/>
          </ac:spMkLst>
        </pc:spChg>
        <pc:spChg chg="del">
          <ac:chgData name="MARINA SKORDA" userId="a5a3aca87c789586" providerId="LiveId" clId="{9A4CDBDF-0FE0-4193-A2A0-D173037C2DD9}" dt="2024-03-11T11:42:59.357" v="185" actId="478"/>
          <ac:spMkLst>
            <pc:docMk/>
            <pc:sldMk cId="2837149386" sldId="280"/>
            <ac:spMk id="4" creationId="{2AE189BF-8F64-0405-AFBC-2600AEFF15C1}"/>
          </ac:spMkLst>
        </pc:spChg>
        <pc:spChg chg="add">
          <ac:chgData name="MARINA SKORDA" userId="a5a3aca87c789586" providerId="LiveId" clId="{9A4CDBDF-0FE0-4193-A2A0-D173037C2DD9}" dt="2024-03-11T11:43:14.219" v="186" actId="26606"/>
          <ac:spMkLst>
            <pc:docMk/>
            <pc:sldMk cId="2837149386" sldId="280"/>
            <ac:spMk id="11" creationId="{9B0F7D69-D93C-4C38-A23D-76E000D691CD}"/>
          </ac:spMkLst>
        </pc:spChg>
        <pc:spChg chg="add">
          <ac:chgData name="MARINA SKORDA" userId="a5a3aca87c789586" providerId="LiveId" clId="{9A4CDBDF-0FE0-4193-A2A0-D173037C2DD9}" dt="2024-03-11T11:43:14.219" v="186" actId="26606"/>
          <ac:spMkLst>
            <pc:docMk/>
            <pc:sldMk cId="2837149386" sldId="280"/>
            <ac:spMk id="13" creationId="{8CD419D4-EA9D-42D9-BF62-B07F0B7B672B}"/>
          </ac:spMkLst>
        </pc:spChg>
        <pc:spChg chg="add">
          <ac:chgData name="MARINA SKORDA" userId="a5a3aca87c789586" providerId="LiveId" clId="{9A4CDBDF-0FE0-4193-A2A0-D173037C2DD9}" dt="2024-03-11T11:43:14.219" v="186" actId="26606"/>
          <ac:spMkLst>
            <pc:docMk/>
            <pc:sldMk cId="2837149386" sldId="280"/>
            <ac:spMk id="15" creationId="{1C6FEC9B-9608-4181-A9E5-A1B80E72021C}"/>
          </ac:spMkLst>
        </pc:spChg>
        <pc:spChg chg="add">
          <ac:chgData name="MARINA SKORDA" userId="a5a3aca87c789586" providerId="LiveId" clId="{9A4CDBDF-0FE0-4193-A2A0-D173037C2DD9}" dt="2024-03-11T11:43:14.219" v="186" actId="26606"/>
          <ac:spMkLst>
            <pc:docMk/>
            <pc:sldMk cId="2837149386" sldId="280"/>
            <ac:spMk id="17" creationId="{AB1564ED-F26F-451D-97D6-A6EC3E83FD55}"/>
          </ac:spMkLst>
        </pc:spChg>
        <pc:spChg chg="add">
          <ac:chgData name="MARINA SKORDA" userId="a5a3aca87c789586" providerId="LiveId" clId="{9A4CDBDF-0FE0-4193-A2A0-D173037C2DD9}" dt="2024-03-11T11:43:14.219" v="186" actId="26606"/>
          <ac:spMkLst>
            <pc:docMk/>
            <pc:sldMk cId="2837149386" sldId="280"/>
            <ac:spMk id="19" creationId="{0CA184B6-3482-4F43-87F0-BC765DCFD8A8}"/>
          </ac:spMkLst>
        </pc:spChg>
        <pc:spChg chg="add">
          <ac:chgData name="MARINA SKORDA" userId="a5a3aca87c789586" providerId="LiveId" clId="{9A4CDBDF-0FE0-4193-A2A0-D173037C2DD9}" dt="2024-03-11T11:43:14.219" v="186" actId="26606"/>
          <ac:spMkLst>
            <pc:docMk/>
            <pc:sldMk cId="2837149386" sldId="280"/>
            <ac:spMk id="21" creationId="{6C869923-8380-4244-9548-802C330638A0}"/>
          </ac:spMkLst>
        </pc:spChg>
        <pc:spChg chg="add">
          <ac:chgData name="MARINA SKORDA" userId="a5a3aca87c789586" providerId="LiveId" clId="{9A4CDBDF-0FE0-4193-A2A0-D173037C2DD9}" dt="2024-03-11T11:43:14.219" v="186" actId="26606"/>
          <ac:spMkLst>
            <pc:docMk/>
            <pc:sldMk cId="2837149386" sldId="280"/>
            <ac:spMk id="23" creationId="{C06255F2-BC67-4DDE-B34E-AC4BA21838CC}"/>
          </ac:spMkLst>
        </pc:spChg>
        <pc:spChg chg="add">
          <ac:chgData name="MARINA SKORDA" userId="a5a3aca87c789586" providerId="LiveId" clId="{9A4CDBDF-0FE0-4193-A2A0-D173037C2DD9}" dt="2024-03-11T11:43:14.219" v="186" actId="26606"/>
          <ac:spMkLst>
            <pc:docMk/>
            <pc:sldMk cId="2837149386" sldId="280"/>
            <ac:spMk id="25" creationId="{55169443-FCCD-4C0A-8C69-18CD3FA0968D}"/>
          </ac:spMkLst>
        </pc:spChg>
        <pc:spChg chg="add">
          <ac:chgData name="MARINA SKORDA" userId="a5a3aca87c789586" providerId="LiveId" clId="{9A4CDBDF-0FE0-4193-A2A0-D173037C2DD9}" dt="2024-03-11T11:43:14.219" v="186" actId="26606"/>
          <ac:spMkLst>
            <pc:docMk/>
            <pc:sldMk cId="2837149386" sldId="280"/>
            <ac:spMk id="27" creationId="{0DBF1ABE-8590-450D-BB49-BDDCCF3EEA9E}"/>
          </ac:spMkLst>
        </pc:spChg>
        <pc:spChg chg="add">
          <ac:chgData name="MARINA SKORDA" userId="a5a3aca87c789586" providerId="LiveId" clId="{9A4CDBDF-0FE0-4193-A2A0-D173037C2DD9}" dt="2024-03-11T11:43:14.219" v="186" actId="26606"/>
          <ac:spMkLst>
            <pc:docMk/>
            <pc:sldMk cId="2837149386" sldId="280"/>
            <ac:spMk id="29" creationId="{C7D887A3-61AD-4674-BC53-8DFA8CF7B410}"/>
          </ac:spMkLst>
        </pc:spChg>
        <pc:spChg chg="add">
          <ac:chgData name="MARINA SKORDA" userId="a5a3aca87c789586" providerId="LiveId" clId="{9A4CDBDF-0FE0-4193-A2A0-D173037C2DD9}" dt="2024-03-11T11:43:14.219" v="186" actId="26606"/>
          <ac:spMkLst>
            <pc:docMk/>
            <pc:sldMk cId="2837149386" sldId="280"/>
            <ac:spMk id="31" creationId="{479F0FB3-8461-462D-84A2-53106FBF4E5B}"/>
          </ac:spMkLst>
        </pc:spChg>
        <pc:spChg chg="add">
          <ac:chgData name="MARINA SKORDA" userId="a5a3aca87c789586" providerId="LiveId" clId="{9A4CDBDF-0FE0-4193-A2A0-D173037C2DD9}" dt="2024-03-11T11:43:14.219" v="186" actId="26606"/>
          <ac:spMkLst>
            <pc:docMk/>
            <pc:sldMk cId="2837149386" sldId="280"/>
            <ac:spMk id="33" creationId="{11E3C311-4E8A-45D9-97BF-07F5FD346974}"/>
          </ac:spMkLst>
        </pc:spChg>
        <pc:picChg chg="add mod">
          <ac:chgData name="MARINA SKORDA" userId="a5a3aca87c789586" providerId="LiveId" clId="{9A4CDBDF-0FE0-4193-A2A0-D173037C2DD9}" dt="2024-03-11T11:43:14.219" v="186" actId="26606"/>
          <ac:picMkLst>
            <pc:docMk/>
            <pc:sldMk cId="2837149386" sldId="280"/>
            <ac:picMk id="6" creationId="{3B60942C-05A5-1F60-24CB-AE22F4F13AC6}"/>
          </ac:picMkLst>
        </pc:picChg>
      </pc:sldChg>
      <pc:sldChg chg="delSp modSp new mod">
        <pc:chgData name="MARINA SKORDA" userId="a5a3aca87c789586" providerId="LiveId" clId="{9A4CDBDF-0FE0-4193-A2A0-D173037C2DD9}" dt="2024-03-20T13:15:40.021" v="411" actId="27636"/>
        <pc:sldMkLst>
          <pc:docMk/>
          <pc:sldMk cId="665453308" sldId="281"/>
        </pc:sldMkLst>
        <pc:spChg chg="del">
          <ac:chgData name="MARINA SKORDA" userId="a5a3aca87c789586" providerId="LiveId" clId="{9A4CDBDF-0FE0-4193-A2A0-D173037C2DD9}" dt="2024-03-11T11:38:46.094" v="36" actId="478"/>
          <ac:spMkLst>
            <pc:docMk/>
            <pc:sldMk cId="665453308" sldId="281"/>
            <ac:spMk id="2" creationId="{A44121D6-EEEF-6761-B277-272D5E6538DA}"/>
          </ac:spMkLst>
        </pc:spChg>
        <pc:spChg chg="mod">
          <ac:chgData name="MARINA SKORDA" userId="a5a3aca87c789586" providerId="LiveId" clId="{9A4CDBDF-0FE0-4193-A2A0-D173037C2DD9}" dt="2024-03-20T13:15:40.021" v="411" actId="27636"/>
          <ac:spMkLst>
            <pc:docMk/>
            <pc:sldMk cId="665453308" sldId="281"/>
            <ac:spMk id="3" creationId="{ACC30A2A-F84B-53F9-B115-8A8A4EC02D5A}"/>
          </ac:spMkLst>
        </pc:spChg>
        <pc:spChg chg="del mod">
          <ac:chgData name="MARINA SKORDA" userId="a5a3aca87c789586" providerId="LiveId" clId="{9A4CDBDF-0FE0-4193-A2A0-D173037C2DD9}" dt="2024-03-11T11:38:49.557" v="37" actId="478"/>
          <ac:spMkLst>
            <pc:docMk/>
            <pc:sldMk cId="665453308" sldId="281"/>
            <ac:spMk id="4" creationId="{6FB36D16-C09F-5E71-BB80-A08B2BBC0B7B}"/>
          </ac:spMkLst>
        </pc:spChg>
      </pc:sldChg>
      <pc:sldChg chg="addSp delSp modSp new mod">
        <pc:chgData name="MARINA SKORDA" userId="a5a3aca87c789586" providerId="LiveId" clId="{9A4CDBDF-0FE0-4193-A2A0-D173037C2DD9}" dt="2024-03-16T14:01:17.830" v="198" actId="14100"/>
        <pc:sldMkLst>
          <pc:docMk/>
          <pc:sldMk cId="1782098538" sldId="282"/>
        </pc:sldMkLst>
        <pc:spChg chg="del">
          <ac:chgData name="MARINA SKORDA" userId="a5a3aca87c789586" providerId="LiveId" clId="{9A4CDBDF-0FE0-4193-A2A0-D173037C2DD9}" dt="2024-03-16T14:00:32.998" v="194" actId="22"/>
          <ac:spMkLst>
            <pc:docMk/>
            <pc:sldMk cId="1782098538" sldId="282"/>
            <ac:spMk id="3" creationId="{4CB156E7-559C-B47F-30CA-737252EACE7D}"/>
          </ac:spMkLst>
        </pc:spChg>
        <pc:spChg chg="del">
          <ac:chgData name="MARINA SKORDA" userId="a5a3aca87c789586" providerId="LiveId" clId="{9A4CDBDF-0FE0-4193-A2A0-D173037C2DD9}" dt="2024-03-16T14:00:29.077" v="193" actId="478"/>
          <ac:spMkLst>
            <pc:docMk/>
            <pc:sldMk cId="1782098538" sldId="282"/>
            <ac:spMk id="4" creationId="{60BF06BA-FDE2-B829-B997-E7DF21055354}"/>
          </ac:spMkLst>
        </pc:spChg>
        <pc:picChg chg="add mod ord">
          <ac:chgData name="MARINA SKORDA" userId="a5a3aca87c789586" providerId="LiveId" clId="{9A4CDBDF-0FE0-4193-A2A0-D173037C2DD9}" dt="2024-03-16T14:01:17.830" v="198" actId="14100"/>
          <ac:picMkLst>
            <pc:docMk/>
            <pc:sldMk cId="1782098538" sldId="282"/>
            <ac:picMk id="6" creationId="{41F0BF1E-D98D-B4B9-6875-9A823B7384C6}"/>
          </ac:picMkLst>
        </pc:picChg>
      </pc:sldChg>
      <pc:sldChg chg="delSp modSp new mod">
        <pc:chgData name="MARINA SKORDA" userId="a5a3aca87c789586" providerId="LiveId" clId="{9A4CDBDF-0FE0-4193-A2A0-D173037C2DD9}" dt="2024-03-16T14:04:38.045" v="227"/>
        <pc:sldMkLst>
          <pc:docMk/>
          <pc:sldMk cId="1838165915" sldId="283"/>
        </pc:sldMkLst>
        <pc:spChg chg="mod">
          <ac:chgData name="MARINA SKORDA" userId="a5a3aca87c789586" providerId="LiveId" clId="{9A4CDBDF-0FE0-4193-A2A0-D173037C2DD9}" dt="2024-03-16T14:04:38.045" v="227"/>
          <ac:spMkLst>
            <pc:docMk/>
            <pc:sldMk cId="1838165915" sldId="283"/>
            <ac:spMk id="2" creationId="{E4D8AEE3-2606-CFA5-0CE2-1A7EEC846E86}"/>
          </ac:spMkLst>
        </pc:spChg>
        <pc:spChg chg="del">
          <ac:chgData name="MARINA SKORDA" userId="a5a3aca87c789586" providerId="LiveId" clId="{9A4CDBDF-0FE0-4193-A2A0-D173037C2DD9}" dt="2024-03-16T14:03:38.874" v="210" actId="478"/>
          <ac:spMkLst>
            <pc:docMk/>
            <pc:sldMk cId="1838165915" sldId="283"/>
            <ac:spMk id="3" creationId="{0F2576E7-B8E1-D0DA-7CA0-FEAFD637184C}"/>
          </ac:spMkLst>
        </pc:spChg>
        <pc:spChg chg="del">
          <ac:chgData name="MARINA SKORDA" userId="a5a3aca87c789586" providerId="LiveId" clId="{9A4CDBDF-0FE0-4193-A2A0-D173037C2DD9}" dt="2024-03-16T14:03:44.105" v="211" actId="478"/>
          <ac:spMkLst>
            <pc:docMk/>
            <pc:sldMk cId="1838165915" sldId="283"/>
            <ac:spMk id="4" creationId="{5A71B80E-4948-1A91-45B6-6CF897106663}"/>
          </ac:spMkLst>
        </pc:spChg>
      </pc:sldChg>
      <pc:sldChg chg="addSp delSp modSp new mod setBg">
        <pc:chgData name="MARINA SKORDA" userId="a5a3aca87c789586" providerId="LiveId" clId="{9A4CDBDF-0FE0-4193-A2A0-D173037C2DD9}" dt="2024-03-16T14:10:59.296" v="274" actId="1076"/>
        <pc:sldMkLst>
          <pc:docMk/>
          <pc:sldMk cId="2086823830" sldId="284"/>
        </pc:sldMkLst>
        <pc:spChg chg="del">
          <ac:chgData name="MARINA SKORDA" userId="a5a3aca87c789586" providerId="LiveId" clId="{9A4CDBDF-0FE0-4193-A2A0-D173037C2DD9}" dt="2024-03-16T14:08:31.804" v="250" actId="478"/>
          <ac:spMkLst>
            <pc:docMk/>
            <pc:sldMk cId="2086823830" sldId="284"/>
            <ac:spMk id="2" creationId="{C25545E5-502A-6A48-FCC4-197CB33714F2}"/>
          </ac:spMkLst>
        </pc:spChg>
        <pc:spChg chg="del">
          <ac:chgData name="MARINA SKORDA" userId="a5a3aca87c789586" providerId="LiveId" clId="{9A4CDBDF-0FE0-4193-A2A0-D173037C2DD9}" dt="2024-03-16T14:06:34.488" v="229" actId="22"/>
          <ac:spMkLst>
            <pc:docMk/>
            <pc:sldMk cId="2086823830" sldId="284"/>
            <ac:spMk id="3" creationId="{F779DE64-B275-8A0D-8AFA-D2E09F57DADD}"/>
          </ac:spMkLst>
        </pc:spChg>
        <pc:spChg chg="add mod ord">
          <ac:chgData name="MARINA SKORDA" userId="a5a3aca87c789586" providerId="LiveId" clId="{9A4CDBDF-0FE0-4193-A2A0-D173037C2DD9}" dt="2024-03-16T14:09:54.814" v="266" actId="26606"/>
          <ac:spMkLst>
            <pc:docMk/>
            <pc:sldMk cId="2086823830" sldId="284"/>
            <ac:spMk id="7" creationId="{3248ED6F-8564-48A4-E039-BEC7D0CD3BDD}"/>
          </ac:spMkLst>
        </pc:spChg>
        <pc:spChg chg="add del">
          <ac:chgData name="MARINA SKORDA" userId="a5a3aca87c789586" providerId="LiveId" clId="{9A4CDBDF-0FE0-4193-A2A0-D173037C2DD9}" dt="2024-03-16T14:09:35.395" v="257" actId="26606"/>
          <ac:spMkLst>
            <pc:docMk/>
            <pc:sldMk cId="2086823830" sldId="284"/>
            <ac:spMk id="14" creationId="{593B4D24-F4A8-4141-A20A-E0575D199633}"/>
          </ac:spMkLst>
        </pc:spChg>
        <pc:spChg chg="add del">
          <ac:chgData name="MARINA SKORDA" userId="a5a3aca87c789586" providerId="LiveId" clId="{9A4CDBDF-0FE0-4193-A2A0-D173037C2DD9}" dt="2024-03-16T14:09:35.395" v="257" actId="26606"/>
          <ac:spMkLst>
            <pc:docMk/>
            <pc:sldMk cId="2086823830" sldId="284"/>
            <ac:spMk id="16" creationId="{9F87E4D0-D347-4DA8-81D7-104733308B4B}"/>
          </ac:spMkLst>
        </pc:spChg>
        <pc:spChg chg="add del">
          <ac:chgData name="MARINA SKORDA" userId="a5a3aca87c789586" providerId="LiveId" clId="{9A4CDBDF-0FE0-4193-A2A0-D173037C2DD9}" dt="2024-03-16T14:09:35.395" v="257" actId="26606"/>
          <ac:spMkLst>
            <pc:docMk/>
            <pc:sldMk cId="2086823830" sldId="284"/>
            <ac:spMk id="18" creationId="{9DC9CEF6-58E1-4D78-BBBE-76F779AD9CF8}"/>
          </ac:spMkLst>
        </pc:spChg>
        <pc:spChg chg="add del">
          <ac:chgData name="MARINA SKORDA" userId="a5a3aca87c789586" providerId="LiveId" clId="{9A4CDBDF-0FE0-4193-A2A0-D173037C2DD9}" dt="2024-03-16T14:09:35.395" v="257" actId="26606"/>
          <ac:spMkLst>
            <pc:docMk/>
            <pc:sldMk cId="2086823830" sldId="284"/>
            <ac:spMk id="20" creationId="{47AF1248-67F7-4FEF-8D1D-FE33661A9CA9}"/>
          </ac:spMkLst>
        </pc:spChg>
        <pc:spChg chg="add del">
          <ac:chgData name="MARINA SKORDA" userId="a5a3aca87c789586" providerId="LiveId" clId="{9A4CDBDF-0FE0-4193-A2A0-D173037C2DD9}" dt="2024-03-16T14:09:39.774" v="259" actId="26606"/>
          <ac:spMkLst>
            <pc:docMk/>
            <pc:sldMk cId="2086823830" sldId="284"/>
            <ac:spMk id="22" creationId="{8181FC64-B306-4821-98E2-780662EFC486}"/>
          </ac:spMkLst>
        </pc:spChg>
        <pc:spChg chg="add del">
          <ac:chgData name="MARINA SKORDA" userId="a5a3aca87c789586" providerId="LiveId" clId="{9A4CDBDF-0FE0-4193-A2A0-D173037C2DD9}" dt="2024-03-16T14:09:44.499" v="261" actId="26606"/>
          <ac:spMkLst>
            <pc:docMk/>
            <pc:sldMk cId="2086823830" sldId="284"/>
            <ac:spMk id="26" creationId="{593B4D24-F4A8-4141-A20A-E0575D199633}"/>
          </ac:spMkLst>
        </pc:spChg>
        <pc:spChg chg="add del">
          <ac:chgData name="MARINA SKORDA" userId="a5a3aca87c789586" providerId="LiveId" clId="{9A4CDBDF-0FE0-4193-A2A0-D173037C2DD9}" dt="2024-03-16T14:09:44.499" v="261" actId="26606"/>
          <ac:spMkLst>
            <pc:docMk/>
            <pc:sldMk cId="2086823830" sldId="284"/>
            <ac:spMk id="27" creationId="{9F87E4D0-D347-4DA8-81D7-104733308B4B}"/>
          </ac:spMkLst>
        </pc:spChg>
        <pc:spChg chg="add del">
          <ac:chgData name="MARINA SKORDA" userId="a5a3aca87c789586" providerId="LiveId" clId="{9A4CDBDF-0FE0-4193-A2A0-D173037C2DD9}" dt="2024-03-16T14:09:44.499" v="261" actId="26606"/>
          <ac:spMkLst>
            <pc:docMk/>
            <pc:sldMk cId="2086823830" sldId="284"/>
            <ac:spMk id="28" creationId="{9DC9CEF6-58E1-4D78-BBBE-76F779AD9CF8}"/>
          </ac:spMkLst>
        </pc:spChg>
        <pc:spChg chg="add del">
          <ac:chgData name="MARINA SKORDA" userId="a5a3aca87c789586" providerId="LiveId" clId="{9A4CDBDF-0FE0-4193-A2A0-D173037C2DD9}" dt="2024-03-16T14:09:44.499" v="261" actId="26606"/>
          <ac:spMkLst>
            <pc:docMk/>
            <pc:sldMk cId="2086823830" sldId="284"/>
            <ac:spMk id="29" creationId="{47AF1248-67F7-4FEF-8D1D-FE33661A9CA9}"/>
          </ac:spMkLst>
        </pc:spChg>
        <pc:spChg chg="add del">
          <ac:chgData name="MARINA SKORDA" userId="a5a3aca87c789586" providerId="LiveId" clId="{9A4CDBDF-0FE0-4193-A2A0-D173037C2DD9}" dt="2024-03-16T14:09:54.814" v="266" actId="26606"/>
          <ac:spMkLst>
            <pc:docMk/>
            <pc:sldMk cId="2086823830" sldId="284"/>
            <ac:spMk id="31" creationId="{593B4D24-F4A8-4141-A20A-E0575D199633}"/>
          </ac:spMkLst>
        </pc:spChg>
        <pc:spChg chg="add del">
          <ac:chgData name="MARINA SKORDA" userId="a5a3aca87c789586" providerId="LiveId" clId="{9A4CDBDF-0FE0-4193-A2A0-D173037C2DD9}" dt="2024-03-16T14:09:54.814" v="266" actId="26606"/>
          <ac:spMkLst>
            <pc:docMk/>
            <pc:sldMk cId="2086823830" sldId="284"/>
            <ac:spMk id="32" creationId="{6719801E-A6E2-4F88-BB91-2A71DBC47809}"/>
          </ac:spMkLst>
        </pc:spChg>
        <pc:spChg chg="add del">
          <ac:chgData name="MARINA SKORDA" userId="a5a3aca87c789586" providerId="LiveId" clId="{9A4CDBDF-0FE0-4193-A2A0-D173037C2DD9}" dt="2024-03-16T14:09:54.814" v="266" actId="26606"/>
          <ac:spMkLst>
            <pc:docMk/>
            <pc:sldMk cId="2086823830" sldId="284"/>
            <ac:spMk id="33" creationId="{284FA090-1E51-4E96-AE7C-430E378B51B0}"/>
          </ac:spMkLst>
        </pc:spChg>
        <pc:spChg chg="add del">
          <ac:chgData name="MARINA SKORDA" userId="a5a3aca87c789586" providerId="LiveId" clId="{9A4CDBDF-0FE0-4193-A2A0-D173037C2DD9}" dt="2024-03-16T14:09:54.814" v="266" actId="26606"/>
          <ac:spMkLst>
            <pc:docMk/>
            <pc:sldMk cId="2086823830" sldId="284"/>
            <ac:spMk id="34" creationId="{9689869E-ECC4-4D30-B2DF-C7DC3DD8598A}"/>
          </ac:spMkLst>
        </pc:spChg>
        <pc:grpChg chg="add del">
          <ac:chgData name="MARINA SKORDA" userId="a5a3aca87c789586" providerId="LiveId" clId="{9A4CDBDF-0FE0-4193-A2A0-D173037C2DD9}" dt="2024-03-16T14:09:39.774" v="259" actId="26606"/>
          <ac:grpSpMkLst>
            <pc:docMk/>
            <pc:sldMk cId="2086823830" sldId="284"/>
            <ac:grpSpMk id="23" creationId="{57E5BCCD-DB23-4AD8-B850-9154AAE91E0F}"/>
          </ac:grpSpMkLst>
        </pc:grpChg>
        <pc:picChg chg="add del mod ord modCrop">
          <ac:chgData name="MARINA SKORDA" userId="a5a3aca87c789586" providerId="LiveId" clId="{9A4CDBDF-0FE0-4193-A2A0-D173037C2DD9}" dt="2024-03-16T14:07:39.878" v="241" actId="478"/>
          <ac:picMkLst>
            <pc:docMk/>
            <pc:sldMk cId="2086823830" sldId="284"/>
            <ac:picMk id="5" creationId="{F97F5CA4-0952-1838-7469-733E14C944AE}"/>
          </ac:picMkLst>
        </pc:picChg>
        <pc:picChg chg="add mod">
          <ac:chgData name="MARINA SKORDA" userId="a5a3aca87c789586" providerId="LiveId" clId="{9A4CDBDF-0FE0-4193-A2A0-D173037C2DD9}" dt="2024-03-16T14:10:59.296" v="274" actId="1076"/>
          <ac:picMkLst>
            <pc:docMk/>
            <pc:sldMk cId="2086823830" sldId="284"/>
            <ac:picMk id="9" creationId="{793593E6-DFF0-100F-F600-F126984C524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43228-3CA2-4343-AD99-8DF97505F4B5}"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4D8630D6-7A30-480A-B02D-DAF0D1081EB6}">
      <dgm:prSet/>
      <dgm:spPr/>
      <dgm:t>
        <a:bodyPr/>
        <a:lstStyle/>
        <a:p>
          <a:r>
            <a:rPr lang="el-GR" dirty="0"/>
            <a:t>Η παγίδα με την </a:t>
          </a:r>
          <a:r>
            <a:rPr lang="el-GR" b="1" dirty="0"/>
            <a:t>τιμωρία</a:t>
          </a:r>
          <a:r>
            <a:rPr lang="el-GR" dirty="0"/>
            <a:t> είναι ότι βραχυπρόθεσμα φαίνεται να δουλεύει. Προσοχή όμως στις μακροπρόθεσμες συνέπειες: </a:t>
          </a:r>
          <a:endParaRPr lang="en-US" dirty="0"/>
        </a:p>
      </dgm:t>
    </dgm:pt>
    <dgm:pt modelId="{2A22EA1C-FD14-4D6B-8314-04AF022C7247}" type="parTrans" cxnId="{480D84EA-69E2-4A52-9DBA-086746BD0F80}">
      <dgm:prSet/>
      <dgm:spPr/>
      <dgm:t>
        <a:bodyPr/>
        <a:lstStyle/>
        <a:p>
          <a:endParaRPr lang="en-US"/>
        </a:p>
      </dgm:t>
    </dgm:pt>
    <dgm:pt modelId="{2D932307-5611-4FEC-89B3-CC3B1E36ECC8}" type="sibTrans" cxnId="{480D84EA-69E2-4A52-9DBA-086746BD0F80}">
      <dgm:prSet/>
      <dgm:spPr/>
      <dgm:t>
        <a:bodyPr/>
        <a:lstStyle/>
        <a:p>
          <a:endParaRPr lang="en-US"/>
        </a:p>
      </dgm:t>
    </dgm:pt>
    <dgm:pt modelId="{27897BBC-8A38-483C-84E1-28B23BF1D4C9}">
      <dgm:prSet/>
      <dgm:spPr/>
      <dgm:t>
        <a:bodyPr/>
        <a:lstStyle/>
        <a:p>
          <a:r>
            <a:rPr lang="el-GR"/>
            <a:t>Αίσθημα αδικημένου και Θυμός </a:t>
          </a:r>
          <a:endParaRPr lang="en-US"/>
        </a:p>
      </dgm:t>
    </dgm:pt>
    <dgm:pt modelId="{04F4C091-E9CC-4B34-A677-F8A3D8A52CF7}" type="parTrans" cxnId="{EA6E202E-B676-4C80-AEC4-12786A2939A4}">
      <dgm:prSet/>
      <dgm:spPr/>
      <dgm:t>
        <a:bodyPr/>
        <a:lstStyle/>
        <a:p>
          <a:endParaRPr lang="en-US"/>
        </a:p>
      </dgm:t>
    </dgm:pt>
    <dgm:pt modelId="{94C195FB-4885-4038-9135-C258CDB38080}" type="sibTrans" cxnId="{EA6E202E-B676-4C80-AEC4-12786A2939A4}">
      <dgm:prSet/>
      <dgm:spPr/>
      <dgm:t>
        <a:bodyPr/>
        <a:lstStyle/>
        <a:p>
          <a:endParaRPr lang="en-US"/>
        </a:p>
      </dgm:t>
    </dgm:pt>
    <dgm:pt modelId="{3D8B8645-0ABB-4ED8-83AF-76316D2D9339}">
      <dgm:prSet/>
      <dgm:spPr/>
      <dgm:t>
        <a:bodyPr/>
        <a:lstStyle/>
        <a:p>
          <a:r>
            <a:rPr lang="el-GR"/>
            <a:t>Εκδικητικότητα</a:t>
          </a:r>
          <a:endParaRPr lang="en-US"/>
        </a:p>
      </dgm:t>
    </dgm:pt>
    <dgm:pt modelId="{9FE414DA-7319-4700-888B-D00DCA60E86A}" type="parTrans" cxnId="{D09FC7B2-8000-45C9-B9F6-8D268EBF9E10}">
      <dgm:prSet/>
      <dgm:spPr/>
      <dgm:t>
        <a:bodyPr/>
        <a:lstStyle/>
        <a:p>
          <a:endParaRPr lang="en-US"/>
        </a:p>
      </dgm:t>
    </dgm:pt>
    <dgm:pt modelId="{F8D6CBB2-2371-4E76-B1B2-3F01E2B1BA0E}" type="sibTrans" cxnId="{D09FC7B2-8000-45C9-B9F6-8D268EBF9E10}">
      <dgm:prSet/>
      <dgm:spPr/>
      <dgm:t>
        <a:bodyPr/>
        <a:lstStyle/>
        <a:p>
          <a:endParaRPr lang="en-US"/>
        </a:p>
      </dgm:t>
    </dgm:pt>
    <dgm:pt modelId="{CC06B524-DA52-43D6-95BD-C1DC7AC2E417}">
      <dgm:prSet/>
      <dgm:spPr/>
      <dgm:t>
        <a:bodyPr/>
        <a:lstStyle/>
        <a:p>
          <a:r>
            <a:rPr lang="el-GR"/>
            <a:t>Αντιδραστικότητα</a:t>
          </a:r>
          <a:endParaRPr lang="en-US"/>
        </a:p>
      </dgm:t>
    </dgm:pt>
    <dgm:pt modelId="{9DF70CB9-87A9-4977-BBB0-EECF10D62B38}" type="parTrans" cxnId="{4F731476-87E8-498A-BFFB-1040A36D9AF9}">
      <dgm:prSet/>
      <dgm:spPr/>
      <dgm:t>
        <a:bodyPr/>
        <a:lstStyle/>
        <a:p>
          <a:endParaRPr lang="en-US"/>
        </a:p>
      </dgm:t>
    </dgm:pt>
    <dgm:pt modelId="{519C0071-D676-48D5-8906-3A0E363DB865}" type="sibTrans" cxnId="{4F731476-87E8-498A-BFFB-1040A36D9AF9}">
      <dgm:prSet/>
      <dgm:spPr/>
      <dgm:t>
        <a:bodyPr/>
        <a:lstStyle/>
        <a:p>
          <a:endParaRPr lang="en-US"/>
        </a:p>
      </dgm:t>
    </dgm:pt>
    <dgm:pt modelId="{4B2B36CE-BE86-4CAD-859E-4A38B68CBDA3}">
      <dgm:prSet/>
      <dgm:spPr/>
      <dgm:t>
        <a:bodyPr/>
        <a:lstStyle/>
        <a:p>
          <a:r>
            <a:rPr lang="el-GR"/>
            <a:t>Οπισθοχώρηση – υπερβολική συμμόρφωση</a:t>
          </a:r>
          <a:endParaRPr lang="en-US"/>
        </a:p>
      </dgm:t>
    </dgm:pt>
    <dgm:pt modelId="{8E8CC257-FE60-461D-8C95-6A6A57B4E5F1}" type="parTrans" cxnId="{FD2791ED-DCA6-43ED-9988-CA85C60FAB4A}">
      <dgm:prSet/>
      <dgm:spPr/>
      <dgm:t>
        <a:bodyPr/>
        <a:lstStyle/>
        <a:p>
          <a:endParaRPr lang="en-US"/>
        </a:p>
      </dgm:t>
    </dgm:pt>
    <dgm:pt modelId="{0C29E153-7257-437B-915C-DF5A70A401AE}" type="sibTrans" cxnId="{FD2791ED-DCA6-43ED-9988-CA85C60FAB4A}">
      <dgm:prSet/>
      <dgm:spPr/>
      <dgm:t>
        <a:bodyPr/>
        <a:lstStyle/>
        <a:p>
          <a:endParaRPr lang="en-US"/>
        </a:p>
      </dgm:t>
    </dgm:pt>
    <dgm:pt modelId="{8824A796-08F6-4CDF-BBF7-6095E3B37D7E}">
      <dgm:prSet/>
      <dgm:spPr/>
      <dgm:t>
        <a:bodyPr/>
        <a:lstStyle/>
        <a:p>
          <a:r>
            <a:rPr lang="el-GR"/>
            <a:t>Πονηριά </a:t>
          </a:r>
          <a:endParaRPr lang="en-US"/>
        </a:p>
      </dgm:t>
    </dgm:pt>
    <dgm:pt modelId="{48801466-BF59-4BC5-BEAE-6C73AD92AE8E}" type="parTrans" cxnId="{3A78308D-ACCB-4441-8EC5-FED9D4EB74B8}">
      <dgm:prSet/>
      <dgm:spPr/>
      <dgm:t>
        <a:bodyPr/>
        <a:lstStyle/>
        <a:p>
          <a:endParaRPr lang="en-US"/>
        </a:p>
      </dgm:t>
    </dgm:pt>
    <dgm:pt modelId="{9ECCCEFA-9B58-4DD1-B24C-7888BFD3A172}" type="sibTrans" cxnId="{3A78308D-ACCB-4441-8EC5-FED9D4EB74B8}">
      <dgm:prSet/>
      <dgm:spPr/>
      <dgm:t>
        <a:bodyPr/>
        <a:lstStyle/>
        <a:p>
          <a:endParaRPr lang="en-US"/>
        </a:p>
      </dgm:t>
    </dgm:pt>
    <dgm:pt modelId="{D96EF07B-6FF2-4FE9-ACD2-055340576730}">
      <dgm:prSet/>
      <dgm:spPr/>
      <dgm:t>
        <a:bodyPr/>
        <a:lstStyle/>
        <a:p>
          <a:r>
            <a:rPr lang="el-GR"/>
            <a:t>Μειωμένη αυτοεκτίμηση</a:t>
          </a:r>
          <a:endParaRPr lang="en-US"/>
        </a:p>
      </dgm:t>
    </dgm:pt>
    <dgm:pt modelId="{CBC16CFE-B149-4C87-9660-7D8183EC7AA0}" type="parTrans" cxnId="{7A2CFCC0-14A3-47A8-AE64-371698F64F7F}">
      <dgm:prSet/>
      <dgm:spPr/>
      <dgm:t>
        <a:bodyPr/>
        <a:lstStyle/>
        <a:p>
          <a:endParaRPr lang="en-US"/>
        </a:p>
      </dgm:t>
    </dgm:pt>
    <dgm:pt modelId="{6828BB8C-CE22-47B7-B848-ABD43AAA8488}" type="sibTrans" cxnId="{7A2CFCC0-14A3-47A8-AE64-371698F64F7F}">
      <dgm:prSet/>
      <dgm:spPr/>
      <dgm:t>
        <a:bodyPr/>
        <a:lstStyle/>
        <a:p>
          <a:endParaRPr lang="en-US"/>
        </a:p>
      </dgm:t>
    </dgm:pt>
    <dgm:pt modelId="{91FFEC68-8574-4F65-A425-C5106C448675}" type="pres">
      <dgm:prSet presAssocID="{B6443228-3CA2-4343-AD99-8DF97505F4B5}" presName="linearFlow" presStyleCnt="0">
        <dgm:presLayoutVars>
          <dgm:resizeHandles val="exact"/>
        </dgm:presLayoutVars>
      </dgm:prSet>
      <dgm:spPr/>
      <dgm:t>
        <a:bodyPr/>
        <a:lstStyle/>
        <a:p>
          <a:endParaRPr lang="el-GR"/>
        </a:p>
      </dgm:t>
    </dgm:pt>
    <dgm:pt modelId="{F5568927-4E52-42FB-A558-B9F040D48305}" type="pres">
      <dgm:prSet presAssocID="{4D8630D6-7A30-480A-B02D-DAF0D1081EB6}" presName="node" presStyleLbl="node1" presStyleIdx="0" presStyleCnt="1" custScaleX="115978" custScaleY="100098">
        <dgm:presLayoutVars>
          <dgm:bulletEnabled val="1"/>
        </dgm:presLayoutVars>
      </dgm:prSet>
      <dgm:spPr/>
      <dgm:t>
        <a:bodyPr/>
        <a:lstStyle/>
        <a:p>
          <a:endParaRPr lang="el-GR"/>
        </a:p>
      </dgm:t>
    </dgm:pt>
  </dgm:ptLst>
  <dgm:cxnLst>
    <dgm:cxn modelId="{1AAA769B-07D8-4F4D-8AC2-9216A39794F1}" type="presOf" srcId="{D96EF07B-6FF2-4FE9-ACD2-055340576730}" destId="{F5568927-4E52-42FB-A558-B9F040D48305}" srcOrd="0" destOrd="6" presId="urn:microsoft.com/office/officeart/2005/8/layout/process2"/>
    <dgm:cxn modelId="{480D84EA-69E2-4A52-9DBA-086746BD0F80}" srcId="{B6443228-3CA2-4343-AD99-8DF97505F4B5}" destId="{4D8630D6-7A30-480A-B02D-DAF0D1081EB6}" srcOrd="0" destOrd="0" parTransId="{2A22EA1C-FD14-4D6B-8314-04AF022C7247}" sibTransId="{2D932307-5611-4FEC-89B3-CC3B1E36ECC8}"/>
    <dgm:cxn modelId="{7A2CFCC0-14A3-47A8-AE64-371698F64F7F}" srcId="{4D8630D6-7A30-480A-B02D-DAF0D1081EB6}" destId="{D96EF07B-6FF2-4FE9-ACD2-055340576730}" srcOrd="5" destOrd="0" parTransId="{CBC16CFE-B149-4C87-9660-7D8183EC7AA0}" sibTransId="{6828BB8C-CE22-47B7-B848-ABD43AAA8488}"/>
    <dgm:cxn modelId="{A435C553-20AC-4A0D-ACF6-034752EA2C10}" type="presOf" srcId="{27897BBC-8A38-483C-84E1-28B23BF1D4C9}" destId="{F5568927-4E52-42FB-A558-B9F040D48305}" srcOrd="0" destOrd="1" presId="urn:microsoft.com/office/officeart/2005/8/layout/process2"/>
    <dgm:cxn modelId="{EA6E202E-B676-4C80-AEC4-12786A2939A4}" srcId="{4D8630D6-7A30-480A-B02D-DAF0D1081EB6}" destId="{27897BBC-8A38-483C-84E1-28B23BF1D4C9}" srcOrd="0" destOrd="0" parTransId="{04F4C091-E9CC-4B34-A677-F8A3D8A52CF7}" sibTransId="{94C195FB-4885-4038-9135-C258CDB38080}"/>
    <dgm:cxn modelId="{B4473D56-9AF5-4E1C-8540-EA8528BE1274}" type="presOf" srcId="{4B2B36CE-BE86-4CAD-859E-4A38B68CBDA3}" destId="{F5568927-4E52-42FB-A558-B9F040D48305}" srcOrd="0" destOrd="4" presId="urn:microsoft.com/office/officeart/2005/8/layout/process2"/>
    <dgm:cxn modelId="{FD2791ED-DCA6-43ED-9988-CA85C60FAB4A}" srcId="{4D8630D6-7A30-480A-B02D-DAF0D1081EB6}" destId="{4B2B36CE-BE86-4CAD-859E-4A38B68CBDA3}" srcOrd="3" destOrd="0" parTransId="{8E8CC257-FE60-461D-8C95-6A6A57B4E5F1}" sibTransId="{0C29E153-7257-437B-915C-DF5A70A401AE}"/>
    <dgm:cxn modelId="{3A78308D-ACCB-4441-8EC5-FED9D4EB74B8}" srcId="{4D8630D6-7A30-480A-B02D-DAF0D1081EB6}" destId="{8824A796-08F6-4CDF-BBF7-6095E3B37D7E}" srcOrd="4" destOrd="0" parTransId="{48801466-BF59-4BC5-BEAE-6C73AD92AE8E}" sibTransId="{9ECCCEFA-9B58-4DD1-B24C-7888BFD3A172}"/>
    <dgm:cxn modelId="{1577D867-6CFF-4CC6-8180-64308D2E98AB}" type="presOf" srcId="{CC06B524-DA52-43D6-95BD-C1DC7AC2E417}" destId="{F5568927-4E52-42FB-A558-B9F040D48305}" srcOrd="0" destOrd="3" presId="urn:microsoft.com/office/officeart/2005/8/layout/process2"/>
    <dgm:cxn modelId="{35A1F19D-502E-488B-9CAD-2D0A018B0446}" type="presOf" srcId="{B6443228-3CA2-4343-AD99-8DF97505F4B5}" destId="{91FFEC68-8574-4F65-A425-C5106C448675}" srcOrd="0" destOrd="0" presId="urn:microsoft.com/office/officeart/2005/8/layout/process2"/>
    <dgm:cxn modelId="{4F731476-87E8-498A-BFFB-1040A36D9AF9}" srcId="{4D8630D6-7A30-480A-B02D-DAF0D1081EB6}" destId="{CC06B524-DA52-43D6-95BD-C1DC7AC2E417}" srcOrd="2" destOrd="0" parTransId="{9DF70CB9-87A9-4977-BBB0-EECF10D62B38}" sibTransId="{519C0071-D676-48D5-8906-3A0E363DB865}"/>
    <dgm:cxn modelId="{9D226645-57C9-42BB-982D-5D6D47709412}" type="presOf" srcId="{3D8B8645-0ABB-4ED8-83AF-76316D2D9339}" destId="{F5568927-4E52-42FB-A558-B9F040D48305}" srcOrd="0" destOrd="2" presId="urn:microsoft.com/office/officeart/2005/8/layout/process2"/>
    <dgm:cxn modelId="{7E7DA845-00B7-4A45-809A-D0C88BF09247}" type="presOf" srcId="{8824A796-08F6-4CDF-BBF7-6095E3B37D7E}" destId="{F5568927-4E52-42FB-A558-B9F040D48305}" srcOrd="0" destOrd="5" presId="urn:microsoft.com/office/officeart/2005/8/layout/process2"/>
    <dgm:cxn modelId="{A0D04749-0D46-4B54-9F77-2889CBEDAB74}" type="presOf" srcId="{4D8630D6-7A30-480A-B02D-DAF0D1081EB6}" destId="{F5568927-4E52-42FB-A558-B9F040D48305}" srcOrd="0" destOrd="0" presId="urn:microsoft.com/office/officeart/2005/8/layout/process2"/>
    <dgm:cxn modelId="{D09FC7B2-8000-45C9-B9F6-8D268EBF9E10}" srcId="{4D8630D6-7A30-480A-B02D-DAF0D1081EB6}" destId="{3D8B8645-0ABB-4ED8-83AF-76316D2D9339}" srcOrd="1" destOrd="0" parTransId="{9FE414DA-7319-4700-888B-D00DCA60E86A}" sibTransId="{F8D6CBB2-2371-4E76-B1B2-3F01E2B1BA0E}"/>
    <dgm:cxn modelId="{68F59EB8-CD0F-4835-A292-EF8FA93409F0}" type="presParOf" srcId="{91FFEC68-8574-4F65-A425-C5106C448675}" destId="{F5568927-4E52-42FB-A558-B9F040D48305}"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055D70-A5E8-4320-908B-1F63B08F870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CA87E84-C995-443C-B54A-BE36FCA69F07}">
      <dgm:prSet custT="1"/>
      <dgm:spPr/>
      <dgm:t>
        <a:bodyPr/>
        <a:lstStyle/>
        <a:p>
          <a:r>
            <a:rPr lang="el-GR" sz="1800" b="1" dirty="0"/>
            <a:t>ΟΙ ΛΟΓΙΚΕΣ ΣΥΝΕΠΕΙΕΣ</a:t>
          </a:r>
          <a:endParaRPr lang="en-US" sz="1800" dirty="0"/>
        </a:p>
      </dgm:t>
    </dgm:pt>
    <dgm:pt modelId="{3B72B726-4756-4298-BB2F-853AD7B13272}" type="parTrans" cxnId="{F16D292F-1C5C-4C58-8D6C-C2B9396B88BC}">
      <dgm:prSet/>
      <dgm:spPr/>
      <dgm:t>
        <a:bodyPr/>
        <a:lstStyle/>
        <a:p>
          <a:endParaRPr lang="en-US" sz="2400"/>
        </a:p>
      </dgm:t>
    </dgm:pt>
    <dgm:pt modelId="{A89DAB44-E6DE-4BB8-B038-BF9675CF5078}" type="sibTrans" cxnId="{F16D292F-1C5C-4C58-8D6C-C2B9396B88BC}">
      <dgm:prSet/>
      <dgm:spPr/>
      <dgm:t>
        <a:bodyPr/>
        <a:lstStyle/>
        <a:p>
          <a:endParaRPr lang="en-US" sz="2400"/>
        </a:p>
      </dgm:t>
    </dgm:pt>
    <dgm:pt modelId="{170E6254-F9D9-4E0C-AD60-BA664E49AD92}">
      <dgm:prSet custT="1"/>
      <dgm:spPr/>
      <dgm:t>
        <a:bodyPr/>
        <a:lstStyle/>
        <a:p>
          <a:r>
            <a:rPr lang="el-GR" sz="1800" dirty="0"/>
            <a:t>- Η συνέπεια πρέπει να είναι σχετική με την συμπεριφορά</a:t>
          </a:r>
          <a:endParaRPr lang="en-US" sz="1800" dirty="0"/>
        </a:p>
      </dgm:t>
    </dgm:pt>
    <dgm:pt modelId="{82E945CD-E648-4983-805C-86328FD1412D}" type="parTrans" cxnId="{4C177197-840F-4260-9D0D-CC9D68EA201C}">
      <dgm:prSet/>
      <dgm:spPr/>
      <dgm:t>
        <a:bodyPr/>
        <a:lstStyle/>
        <a:p>
          <a:endParaRPr lang="en-US" sz="2400"/>
        </a:p>
      </dgm:t>
    </dgm:pt>
    <dgm:pt modelId="{37C9FE8B-0241-451E-BD23-8A1B49D8E27C}" type="sibTrans" cxnId="{4C177197-840F-4260-9D0D-CC9D68EA201C}">
      <dgm:prSet/>
      <dgm:spPr/>
      <dgm:t>
        <a:bodyPr/>
        <a:lstStyle/>
        <a:p>
          <a:endParaRPr lang="en-US" sz="2400"/>
        </a:p>
      </dgm:t>
    </dgm:pt>
    <dgm:pt modelId="{C81EF74D-A41D-4068-8912-256D894C5E7A}">
      <dgm:prSet custT="1"/>
      <dgm:spPr/>
      <dgm:t>
        <a:bodyPr/>
        <a:lstStyle/>
        <a:p>
          <a:r>
            <a:rPr lang="el-GR" sz="1800"/>
            <a:t>- και να επιβάλλεται με σεβασμό και σταθερότητα. </a:t>
          </a:r>
          <a:endParaRPr lang="en-US" sz="1800"/>
        </a:p>
      </dgm:t>
    </dgm:pt>
    <dgm:pt modelId="{C8293800-DA9A-45A4-9F44-AB074661D291}" type="parTrans" cxnId="{7FFC48BA-4456-4ADB-9DAE-60B8A2679798}">
      <dgm:prSet/>
      <dgm:spPr/>
      <dgm:t>
        <a:bodyPr/>
        <a:lstStyle/>
        <a:p>
          <a:endParaRPr lang="en-US" sz="2400"/>
        </a:p>
      </dgm:t>
    </dgm:pt>
    <dgm:pt modelId="{359E6593-D906-4D7E-AFAD-D094EEE9D298}" type="sibTrans" cxnId="{7FFC48BA-4456-4ADB-9DAE-60B8A2679798}">
      <dgm:prSet/>
      <dgm:spPr/>
      <dgm:t>
        <a:bodyPr/>
        <a:lstStyle/>
        <a:p>
          <a:endParaRPr lang="en-US" sz="2400"/>
        </a:p>
      </dgm:t>
    </dgm:pt>
    <dgm:pt modelId="{6F4404BC-04EF-404C-B574-F17815E34577}">
      <dgm:prSet custT="1"/>
      <dgm:spPr/>
      <dgm:t>
        <a:bodyPr/>
        <a:lstStyle/>
        <a:p>
          <a:r>
            <a:rPr lang="el-GR" sz="1800"/>
            <a:t>- Πρέπει να είναι λογική από την οπτική γωνία τόσο του παιδιού όσο και του ενήλικα</a:t>
          </a:r>
          <a:endParaRPr lang="en-US" sz="1800"/>
        </a:p>
      </dgm:t>
    </dgm:pt>
    <dgm:pt modelId="{264349AF-EE2B-4738-BB87-6E99E391C8C8}" type="parTrans" cxnId="{A6DA2BAE-3ED4-49AF-89F7-DB2D7C3E4023}">
      <dgm:prSet/>
      <dgm:spPr/>
      <dgm:t>
        <a:bodyPr/>
        <a:lstStyle/>
        <a:p>
          <a:endParaRPr lang="en-US" sz="2400"/>
        </a:p>
      </dgm:t>
    </dgm:pt>
    <dgm:pt modelId="{0C986D48-6588-40E7-AC55-34A2105DAE4B}" type="sibTrans" cxnId="{A6DA2BAE-3ED4-49AF-89F7-DB2D7C3E4023}">
      <dgm:prSet/>
      <dgm:spPr/>
      <dgm:t>
        <a:bodyPr/>
        <a:lstStyle/>
        <a:p>
          <a:endParaRPr lang="en-US" sz="2400"/>
        </a:p>
      </dgm:t>
    </dgm:pt>
    <dgm:pt modelId="{A57D0EF7-7CF4-4C80-893B-35367F02BEFA}">
      <dgm:prSet custT="1"/>
      <dgm:spPr/>
      <dgm:t>
        <a:bodyPr/>
        <a:lstStyle/>
        <a:p>
          <a:r>
            <a:rPr lang="el-GR" sz="1800"/>
            <a:t>- αλλά και κατάλληλη για την ηλικία του παιδιού.</a:t>
          </a:r>
          <a:endParaRPr lang="en-US" sz="1800"/>
        </a:p>
      </dgm:t>
    </dgm:pt>
    <dgm:pt modelId="{3F08BE68-B265-4349-8006-9253EF2ACED8}" type="parTrans" cxnId="{EABFD887-82E1-41C3-A307-F4F07ECA611B}">
      <dgm:prSet/>
      <dgm:spPr/>
      <dgm:t>
        <a:bodyPr/>
        <a:lstStyle/>
        <a:p>
          <a:endParaRPr lang="en-US" sz="2400"/>
        </a:p>
      </dgm:t>
    </dgm:pt>
    <dgm:pt modelId="{4AD53246-1114-4897-8AFB-DE9DC071C0A1}" type="sibTrans" cxnId="{EABFD887-82E1-41C3-A307-F4F07ECA611B}">
      <dgm:prSet/>
      <dgm:spPr/>
      <dgm:t>
        <a:bodyPr/>
        <a:lstStyle/>
        <a:p>
          <a:endParaRPr lang="en-US" sz="2400"/>
        </a:p>
      </dgm:t>
    </dgm:pt>
    <dgm:pt modelId="{4824FE07-97B9-4CD8-9B58-2BBB75A0D56D}">
      <dgm:prSet custT="1"/>
      <dgm:spPr/>
      <dgm:t>
        <a:bodyPr/>
        <a:lstStyle/>
        <a:p>
          <a:r>
            <a:rPr lang="el-GR" sz="1800"/>
            <a:t>-Η συνέπεια πρέπει να εφαρμόζεται άμεσα και όχι μετά από ώρες.</a:t>
          </a:r>
          <a:endParaRPr lang="en-US" sz="1800"/>
        </a:p>
      </dgm:t>
    </dgm:pt>
    <dgm:pt modelId="{3B56B47B-BD07-44CF-973B-98B897DEEC95}" type="parTrans" cxnId="{0D6AA1CA-0EED-49DD-AFCA-9C3E406FBF71}">
      <dgm:prSet/>
      <dgm:spPr/>
      <dgm:t>
        <a:bodyPr/>
        <a:lstStyle/>
        <a:p>
          <a:endParaRPr lang="en-US" sz="2400"/>
        </a:p>
      </dgm:t>
    </dgm:pt>
    <dgm:pt modelId="{D19FA68B-6E4F-4EC2-8C77-13B6A281382C}" type="sibTrans" cxnId="{0D6AA1CA-0EED-49DD-AFCA-9C3E406FBF71}">
      <dgm:prSet/>
      <dgm:spPr/>
      <dgm:t>
        <a:bodyPr/>
        <a:lstStyle/>
        <a:p>
          <a:endParaRPr lang="en-US" sz="2400"/>
        </a:p>
      </dgm:t>
    </dgm:pt>
    <dgm:pt modelId="{4C6EEC90-D22C-4009-8089-179B1A80AB6D}">
      <dgm:prSet custT="1"/>
      <dgm:spPr/>
      <dgm:t>
        <a:bodyPr/>
        <a:lstStyle/>
        <a:p>
          <a:r>
            <a:rPr lang="el-GR" sz="1800"/>
            <a:t>- Πρέπει να λέγεται εκ των προτέρων δηλαδή να γνωρίζει το παιδί τι θα συμβεί αν επιλέξει μία συμπεριφορά. </a:t>
          </a:r>
          <a:endParaRPr lang="en-US" sz="1800"/>
        </a:p>
      </dgm:t>
    </dgm:pt>
    <dgm:pt modelId="{36D76D64-4556-4EFC-92CC-5EF8E8CE2A93}" type="parTrans" cxnId="{C72FE2AA-8416-4F23-ACAC-96B320AB2519}">
      <dgm:prSet/>
      <dgm:spPr/>
      <dgm:t>
        <a:bodyPr/>
        <a:lstStyle/>
        <a:p>
          <a:endParaRPr lang="en-US" sz="2400"/>
        </a:p>
      </dgm:t>
    </dgm:pt>
    <dgm:pt modelId="{17132423-49F3-4ADE-A61D-363C3FA227C0}" type="sibTrans" cxnId="{C72FE2AA-8416-4F23-ACAC-96B320AB2519}">
      <dgm:prSet/>
      <dgm:spPr/>
      <dgm:t>
        <a:bodyPr/>
        <a:lstStyle/>
        <a:p>
          <a:endParaRPr lang="en-US" sz="2400"/>
        </a:p>
      </dgm:t>
    </dgm:pt>
    <dgm:pt modelId="{0BF6F540-9464-4C35-AF9D-964A617699E2}" type="pres">
      <dgm:prSet presAssocID="{7B055D70-A5E8-4320-908B-1F63B08F870C}" presName="linear" presStyleCnt="0">
        <dgm:presLayoutVars>
          <dgm:animLvl val="lvl"/>
          <dgm:resizeHandles val="exact"/>
        </dgm:presLayoutVars>
      </dgm:prSet>
      <dgm:spPr/>
      <dgm:t>
        <a:bodyPr/>
        <a:lstStyle/>
        <a:p>
          <a:endParaRPr lang="el-GR"/>
        </a:p>
      </dgm:t>
    </dgm:pt>
    <dgm:pt modelId="{F6E868DD-7FA9-498D-B72D-88FCA31D32D8}" type="pres">
      <dgm:prSet presAssocID="{9CA87E84-C995-443C-B54A-BE36FCA69F07}" presName="parentText" presStyleLbl="node1" presStyleIdx="0" presStyleCnt="7">
        <dgm:presLayoutVars>
          <dgm:chMax val="0"/>
          <dgm:bulletEnabled val="1"/>
        </dgm:presLayoutVars>
      </dgm:prSet>
      <dgm:spPr/>
      <dgm:t>
        <a:bodyPr/>
        <a:lstStyle/>
        <a:p>
          <a:endParaRPr lang="el-GR"/>
        </a:p>
      </dgm:t>
    </dgm:pt>
    <dgm:pt modelId="{00E3AD29-A0A1-4550-B7B1-6D5B402E1C66}" type="pres">
      <dgm:prSet presAssocID="{A89DAB44-E6DE-4BB8-B038-BF9675CF5078}" presName="spacer" presStyleCnt="0"/>
      <dgm:spPr/>
      <dgm:t>
        <a:bodyPr/>
        <a:lstStyle/>
        <a:p>
          <a:endParaRPr lang="el-GR"/>
        </a:p>
      </dgm:t>
    </dgm:pt>
    <dgm:pt modelId="{4ECCB5F6-6D2D-439D-9F54-7A03F7C80477}" type="pres">
      <dgm:prSet presAssocID="{170E6254-F9D9-4E0C-AD60-BA664E49AD92}" presName="parentText" presStyleLbl="node1" presStyleIdx="1" presStyleCnt="7">
        <dgm:presLayoutVars>
          <dgm:chMax val="0"/>
          <dgm:bulletEnabled val="1"/>
        </dgm:presLayoutVars>
      </dgm:prSet>
      <dgm:spPr/>
      <dgm:t>
        <a:bodyPr/>
        <a:lstStyle/>
        <a:p>
          <a:endParaRPr lang="el-GR"/>
        </a:p>
      </dgm:t>
    </dgm:pt>
    <dgm:pt modelId="{1A5A3E4D-CB9C-4D80-8912-E6FD4F45053B}" type="pres">
      <dgm:prSet presAssocID="{37C9FE8B-0241-451E-BD23-8A1B49D8E27C}" presName="spacer" presStyleCnt="0"/>
      <dgm:spPr/>
      <dgm:t>
        <a:bodyPr/>
        <a:lstStyle/>
        <a:p>
          <a:endParaRPr lang="el-GR"/>
        </a:p>
      </dgm:t>
    </dgm:pt>
    <dgm:pt modelId="{E0C42C9E-1095-49BF-891B-C4088D6ED64A}" type="pres">
      <dgm:prSet presAssocID="{C81EF74D-A41D-4068-8912-256D894C5E7A}" presName="parentText" presStyleLbl="node1" presStyleIdx="2" presStyleCnt="7">
        <dgm:presLayoutVars>
          <dgm:chMax val="0"/>
          <dgm:bulletEnabled val="1"/>
        </dgm:presLayoutVars>
      </dgm:prSet>
      <dgm:spPr/>
      <dgm:t>
        <a:bodyPr/>
        <a:lstStyle/>
        <a:p>
          <a:endParaRPr lang="el-GR"/>
        </a:p>
      </dgm:t>
    </dgm:pt>
    <dgm:pt modelId="{FE460B47-4DD2-4694-A582-8C4E37655E19}" type="pres">
      <dgm:prSet presAssocID="{359E6593-D906-4D7E-AFAD-D094EEE9D298}" presName="spacer" presStyleCnt="0"/>
      <dgm:spPr/>
      <dgm:t>
        <a:bodyPr/>
        <a:lstStyle/>
        <a:p>
          <a:endParaRPr lang="el-GR"/>
        </a:p>
      </dgm:t>
    </dgm:pt>
    <dgm:pt modelId="{8FB0D59C-BDBE-4C5D-AC82-42340F4D90A2}" type="pres">
      <dgm:prSet presAssocID="{6F4404BC-04EF-404C-B574-F17815E34577}" presName="parentText" presStyleLbl="node1" presStyleIdx="3" presStyleCnt="7">
        <dgm:presLayoutVars>
          <dgm:chMax val="0"/>
          <dgm:bulletEnabled val="1"/>
        </dgm:presLayoutVars>
      </dgm:prSet>
      <dgm:spPr/>
      <dgm:t>
        <a:bodyPr/>
        <a:lstStyle/>
        <a:p>
          <a:endParaRPr lang="el-GR"/>
        </a:p>
      </dgm:t>
    </dgm:pt>
    <dgm:pt modelId="{700DFF87-C791-44B6-AC8B-812B0DE3CFDE}" type="pres">
      <dgm:prSet presAssocID="{0C986D48-6588-40E7-AC55-34A2105DAE4B}" presName="spacer" presStyleCnt="0"/>
      <dgm:spPr/>
      <dgm:t>
        <a:bodyPr/>
        <a:lstStyle/>
        <a:p>
          <a:endParaRPr lang="el-GR"/>
        </a:p>
      </dgm:t>
    </dgm:pt>
    <dgm:pt modelId="{7C660B84-D049-4064-91E5-F6EF84B4BC00}" type="pres">
      <dgm:prSet presAssocID="{A57D0EF7-7CF4-4C80-893B-35367F02BEFA}" presName="parentText" presStyleLbl="node1" presStyleIdx="4" presStyleCnt="7">
        <dgm:presLayoutVars>
          <dgm:chMax val="0"/>
          <dgm:bulletEnabled val="1"/>
        </dgm:presLayoutVars>
      </dgm:prSet>
      <dgm:spPr/>
      <dgm:t>
        <a:bodyPr/>
        <a:lstStyle/>
        <a:p>
          <a:endParaRPr lang="el-GR"/>
        </a:p>
      </dgm:t>
    </dgm:pt>
    <dgm:pt modelId="{D6249B1F-CDEF-41BD-A5B1-DBE9110D6405}" type="pres">
      <dgm:prSet presAssocID="{4AD53246-1114-4897-8AFB-DE9DC071C0A1}" presName="spacer" presStyleCnt="0"/>
      <dgm:spPr/>
      <dgm:t>
        <a:bodyPr/>
        <a:lstStyle/>
        <a:p>
          <a:endParaRPr lang="el-GR"/>
        </a:p>
      </dgm:t>
    </dgm:pt>
    <dgm:pt modelId="{10B265A5-B8C5-4255-96CA-1D0E5BF70412}" type="pres">
      <dgm:prSet presAssocID="{4824FE07-97B9-4CD8-9B58-2BBB75A0D56D}" presName="parentText" presStyleLbl="node1" presStyleIdx="5" presStyleCnt="7">
        <dgm:presLayoutVars>
          <dgm:chMax val="0"/>
          <dgm:bulletEnabled val="1"/>
        </dgm:presLayoutVars>
      </dgm:prSet>
      <dgm:spPr/>
      <dgm:t>
        <a:bodyPr/>
        <a:lstStyle/>
        <a:p>
          <a:endParaRPr lang="el-GR"/>
        </a:p>
      </dgm:t>
    </dgm:pt>
    <dgm:pt modelId="{1BC4CE3E-03B7-443F-B2B9-4A3156ACAF87}" type="pres">
      <dgm:prSet presAssocID="{D19FA68B-6E4F-4EC2-8C77-13B6A281382C}" presName="spacer" presStyleCnt="0"/>
      <dgm:spPr/>
      <dgm:t>
        <a:bodyPr/>
        <a:lstStyle/>
        <a:p>
          <a:endParaRPr lang="el-GR"/>
        </a:p>
      </dgm:t>
    </dgm:pt>
    <dgm:pt modelId="{81148239-7A43-479D-B32C-941763D2BBEF}" type="pres">
      <dgm:prSet presAssocID="{4C6EEC90-D22C-4009-8089-179B1A80AB6D}" presName="parentText" presStyleLbl="node1" presStyleIdx="6" presStyleCnt="7">
        <dgm:presLayoutVars>
          <dgm:chMax val="0"/>
          <dgm:bulletEnabled val="1"/>
        </dgm:presLayoutVars>
      </dgm:prSet>
      <dgm:spPr/>
      <dgm:t>
        <a:bodyPr/>
        <a:lstStyle/>
        <a:p>
          <a:endParaRPr lang="el-GR"/>
        </a:p>
      </dgm:t>
    </dgm:pt>
  </dgm:ptLst>
  <dgm:cxnLst>
    <dgm:cxn modelId="{684D9AD3-1D2E-47A6-B3C0-5C24A272CBAD}" type="presOf" srcId="{A57D0EF7-7CF4-4C80-893B-35367F02BEFA}" destId="{7C660B84-D049-4064-91E5-F6EF84B4BC00}" srcOrd="0" destOrd="0" presId="urn:microsoft.com/office/officeart/2005/8/layout/vList2"/>
    <dgm:cxn modelId="{271D7925-6954-44F9-B17A-40A6E46C62CB}" type="presOf" srcId="{4C6EEC90-D22C-4009-8089-179B1A80AB6D}" destId="{81148239-7A43-479D-B32C-941763D2BBEF}" srcOrd="0" destOrd="0" presId="urn:microsoft.com/office/officeart/2005/8/layout/vList2"/>
    <dgm:cxn modelId="{B4F632EA-8C64-4FDE-BF7C-CBD25AD2E663}" type="presOf" srcId="{7B055D70-A5E8-4320-908B-1F63B08F870C}" destId="{0BF6F540-9464-4C35-AF9D-964A617699E2}" srcOrd="0" destOrd="0" presId="urn:microsoft.com/office/officeart/2005/8/layout/vList2"/>
    <dgm:cxn modelId="{B44C40F6-BA4F-4EF6-9A08-F30951F28180}" type="presOf" srcId="{6F4404BC-04EF-404C-B574-F17815E34577}" destId="{8FB0D59C-BDBE-4C5D-AC82-42340F4D90A2}" srcOrd="0" destOrd="0" presId="urn:microsoft.com/office/officeart/2005/8/layout/vList2"/>
    <dgm:cxn modelId="{EABFD887-82E1-41C3-A307-F4F07ECA611B}" srcId="{7B055D70-A5E8-4320-908B-1F63B08F870C}" destId="{A57D0EF7-7CF4-4C80-893B-35367F02BEFA}" srcOrd="4" destOrd="0" parTransId="{3F08BE68-B265-4349-8006-9253EF2ACED8}" sibTransId="{4AD53246-1114-4897-8AFB-DE9DC071C0A1}"/>
    <dgm:cxn modelId="{4C177197-840F-4260-9D0D-CC9D68EA201C}" srcId="{7B055D70-A5E8-4320-908B-1F63B08F870C}" destId="{170E6254-F9D9-4E0C-AD60-BA664E49AD92}" srcOrd="1" destOrd="0" parTransId="{82E945CD-E648-4983-805C-86328FD1412D}" sibTransId="{37C9FE8B-0241-451E-BD23-8A1B49D8E27C}"/>
    <dgm:cxn modelId="{C72FE2AA-8416-4F23-ACAC-96B320AB2519}" srcId="{7B055D70-A5E8-4320-908B-1F63B08F870C}" destId="{4C6EEC90-D22C-4009-8089-179B1A80AB6D}" srcOrd="6" destOrd="0" parTransId="{36D76D64-4556-4EFC-92CC-5EF8E8CE2A93}" sibTransId="{17132423-49F3-4ADE-A61D-363C3FA227C0}"/>
    <dgm:cxn modelId="{2817EB4E-A0C6-4CFA-823A-198959D69199}" type="presOf" srcId="{C81EF74D-A41D-4068-8912-256D894C5E7A}" destId="{E0C42C9E-1095-49BF-891B-C4088D6ED64A}" srcOrd="0" destOrd="0" presId="urn:microsoft.com/office/officeart/2005/8/layout/vList2"/>
    <dgm:cxn modelId="{73129E8D-5C9D-4335-B321-653F78F3A662}" type="presOf" srcId="{170E6254-F9D9-4E0C-AD60-BA664E49AD92}" destId="{4ECCB5F6-6D2D-439D-9F54-7A03F7C80477}" srcOrd="0" destOrd="0" presId="urn:microsoft.com/office/officeart/2005/8/layout/vList2"/>
    <dgm:cxn modelId="{5AF01A3A-872F-4E4E-A11D-F2DD56AA729A}" type="presOf" srcId="{4824FE07-97B9-4CD8-9B58-2BBB75A0D56D}" destId="{10B265A5-B8C5-4255-96CA-1D0E5BF70412}" srcOrd="0" destOrd="0" presId="urn:microsoft.com/office/officeart/2005/8/layout/vList2"/>
    <dgm:cxn modelId="{7FFC48BA-4456-4ADB-9DAE-60B8A2679798}" srcId="{7B055D70-A5E8-4320-908B-1F63B08F870C}" destId="{C81EF74D-A41D-4068-8912-256D894C5E7A}" srcOrd="2" destOrd="0" parTransId="{C8293800-DA9A-45A4-9F44-AB074661D291}" sibTransId="{359E6593-D906-4D7E-AFAD-D094EEE9D298}"/>
    <dgm:cxn modelId="{F16D292F-1C5C-4C58-8D6C-C2B9396B88BC}" srcId="{7B055D70-A5E8-4320-908B-1F63B08F870C}" destId="{9CA87E84-C995-443C-B54A-BE36FCA69F07}" srcOrd="0" destOrd="0" parTransId="{3B72B726-4756-4298-BB2F-853AD7B13272}" sibTransId="{A89DAB44-E6DE-4BB8-B038-BF9675CF5078}"/>
    <dgm:cxn modelId="{0D6AA1CA-0EED-49DD-AFCA-9C3E406FBF71}" srcId="{7B055D70-A5E8-4320-908B-1F63B08F870C}" destId="{4824FE07-97B9-4CD8-9B58-2BBB75A0D56D}" srcOrd="5" destOrd="0" parTransId="{3B56B47B-BD07-44CF-973B-98B897DEEC95}" sibTransId="{D19FA68B-6E4F-4EC2-8C77-13B6A281382C}"/>
    <dgm:cxn modelId="{6B16AEEF-7AFB-4289-96E6-6850F9E8F78A}" type="presOf" srcId="{9CA87E84-C995-443C-B54A-BE36FCA69F07}" destId="{F6E868DD-7FA9-498D-B72D-88FCA31D32D8}" srcOrd="0" destOrd="0" presId="urn:microsoft.com/office/officeart/2005/8/layout/vList2"/>
    <dgm:cxn modelId="{A6DA2BAE-3ED4-49AF-89F7-DB2D7C3E4023}" srcId="{7B055D70-A5E8-4320-908B-1F63B08F870C}" destId="{6F4404BC-04EF-404C-B574-F17815E34577}" srcOrd="3" destOrd="0" parTransId="{264349AF-EE2B-4738-BB87-6E99E391C8C8}" sibTransId="{0C986D48-6588-40E7-AC55-34A2105DAE4B}"/>
    <dgm:cxn modelId="{28F9B725-1618-4D46-8779-A0674162EA33}" type="presParOf" srcId="{0BF6F540-9464-4C35-AF9D-964A617699E2}" destId="{F6E868DD-7FA9-498D-B72D-88FCA31D32D8}" srcOrd="0" destOrd="0" presId="urn:microsoft.com/office/officeart/2005/8/layout/vList2"/>
    <dgm:cxn modelId="{1674E184-6D67-445E-84D7-8AF82C7D892F}" type="presParOf" srcId="{0BF6F540-9464-4C35-AF9D-964A617699E2}" destId="{00E3AD29-A0A1-4550-B7B1-6D5B402E1C66}" srcOrd="1" destOrd="0" presId="urn:microsoft.com/office/officeart/2005/8/layout/vList2"/>
    <dgm:cxn modelId="{921AA082-051D-449E-BF81-B05BF9CDD978}" type="presParOf" srcId="{0BF6F540-9464-4C35-AF9D-964A617699E2}" destId="{4ECCB5F6-6D2D-439D-9F54-7A03F7C80477}" srcOrd="2" destOrd="0" presId="urn:microsoft.com/office/officeart/2005/8/layout/vList2"/>
    <dgm:cxn modelId="{B9626D2A-92FF-4BCA-8815-CA0461F91E7D}" type="presParOf" srcId="{0BF6F540-9464-4C35-AF9D-964A617699E2}" destId="{1A5A3E4D-CB9C-4D80-8912-E6FD4F45053B}" srcOrd="3" destOrd="0" presId="urn:microsoft.com/office/officeart/2005/8/layout/vList2"/>
    <dgm:cxn modelId="{797E84AF-7305-4152-BC9A-3D81F8611815}" type="presParOf" srcId="{0BF6F540-9464-4C35-AF9D-964A617699E2}" destId="{E0C42C9E-1095-49BF-891B-C4088D6ED64A}" srcOrd="4" destOrd="0" presId="urn:microsoft.com/office/officeart/2005/8/layout/vList2"/>
    <dgm:cxn modelId="{3CA83669-4BB4-4271-81CB-04E1FD303FA4}" type="presParOf" srcId="{0BF6F540-9464-4C35-AF9D-964A617699E2}" destId="{FE460B47-4DD2-4694-A582-8C4E37655E19}" srcOrd="5" destOrd="0" presId="urn:microsoft.com/office/officeart/2005/8/layout/vList2"/>
    <dgm:cxn modelId="{B9C0AB24-8B12-4C2C-B750-BE1021F61CE1}" type="presParOf" srcId="{0BF6F540-9464-4C35-AF9D-964A617699E2}" destId="{8FB0D59C-BDBE-4C5D-AC82-42340F4D90A2}" srcOrd="6" destOrd="0" presId="urn:microsoft.com/office/officeart/2005/8/layout/vList2"/>
    <dgm:cxn modelId="{07E17755-44BB-4A11-A376-29BEF1B923A8}" type="presParOf" srcId="{0BF6F540-9464-4C35-AF9D-964A617699E2}" destId="{700DFF87-C791-44B6-AC8B-812B0DE3CFDE}" srcOrd="7" destOrd="0" presId="urn:microsoft.com/office/officeart/2005/8/layout/vList2"/>
    <dgm:cxn modelId="{AC0D8064-3B14-44A1-986B-072C50125D01}" type="presParOf" srcId="{0BF6F540-9464-4C35-AF9D-964A617699E2}" destId="{7C660B84-D049-4064-91E5-F6EF84B4BC00}" srcOrd="8" destOrd="0" presId="urn:microsoft.com/office/officeart/2005/8/layout/vList2"/>
    <dgm:cxn modelId="{6B950181-4784-4EFC-918F-EEE3AF2D70B3}" type="presParOf" srcId="{0BF6F540-9464-4C35-AF9D-964A617699E2}" destId="{D6249B1F-CDEF-41BD-A5B1-DBE9110D6405}" srcOrd="9" destOrd="0" presId="urn:microsoft.com/office/officeart/2005/8/layout/vList2"/>
    <dgm:cxn modelId="{5B451D6B-9E7F-4DFE-9533-1B94EC5A0A1C}" type="presParOf" srcId="{0BF6F540-9464-4C35-AF9D-964A617699E2}" destId="{10B265A5-B8C5-4255-96CA-1D0E5BF70412}" srcOrd="10" destOrd="0" presId="urn:microsoft.com/office/officeart/2005/8/layout/vList2"/>
    <dgm:cxn modelId="{55206AC3-26C2-4597-B8FA-41465935E210}" type="presParOf" srcId="{0BF6F540-9464-4C35-AF9D-964A617699E2}" destId="{1BC4CE3E-03B7-443F-B2B9-4A3156ACAF87}" srcOrd="11" destOrd="0" presId="urn:microsoft.com/office/officeart/2005/8/layout/vList2"/>
    <dgm:cxn modelId="{BD42B3D1-E9AA-4E20-B41C-653DFA681174}" type="presParOf" srcId="{0BF6F540-9464-4C35-AF9D-964A617699E2}" destId="{81148239-7A43-479D-B32C-941763D2BBE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93C4792-CE3B-4BDF-9220-B92F144E3EA1}"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ADD13B30-82ED-4674-A07A-8FDD543AD651}">
      <dgm:prSet/>
      <dgm:spPr/>
      <dgm:t>
        <a:bodyPr/>
        <a:lstStyle/>
        <a:p>
          <a:r>
            <a:rPr lang="el-GR" u="sng"/>
            <a:t>Με δύο λόγια, η </a:t>
          </a:r>
          <a:r>
            <a:rPr lang="el-GR" b="1" u="sng"/>
            <a:t>έμφαση στις λύσεις</a:t>
          </a:r>
          <a:r>
            <a:rPr lang="el-GR" u="sng"/>
            <a:t> διδάσκει στα παιδιά:</a:t>
          </a:r>
          <a:endParaRPr lang="en-US"/>
        </a:p>
      </dgm:t>
    </dgm:pt>
    <dgm:pt modelId="{A59B9212-8AA5-437C-86C5-CB1E5DB4F5F2}" type="parTrans" cxnId="{6C0A0E63-0A94-42AE-A736-3A180BFBF406}">
      <dgm:prSet/>
      <dgm:spPr/>
      <dgm:t>
        <a:bodyPr/>
        <a:lstStyle/>
        <a:p>
          <a:endParaRPr lang="en-US"/>
        </a:p>
      </dgm:t>
    </dgm:pt>
    <dgm:pt modelId="{6A19253B-6955-4301-9971-567177CDE1F0}" type="sibTrans" cxnId="{6C0A0E63-0A94-42AE-A736-3A180BFBF406}">
      <dgm:prSet/>
      <dgm:spPr/>
      <dgm:t>
        <a:bodyPr/>
        <a:lstStyle/>
        <a:p>
          <a:endParaRPr lang="en-US"/>
        </a:p>
      </dgm:t>
    </dgm:pt>
    <dgm:pt modelId="{CEC9818E-7054-43CF-9C07-B49359FB69D2}">
      <dgm:prSet/>
      <dgm:spPr/>
      <dgm:t>
        <a:bodyPr/>
        <a:lstStyle/>
        <a:p>
          <a:r>
            <a:rPr lang="el-GR"/>
            <a:t>Τι πρέπει να κάνουν για να μάθουν από ένα λάθος. Πώς μπορούμε να το διορθώσουμε; </a:t>
          </a:r>
          <a:endParaRPr lang="en-US"/>
        </a:p>
      </dgm:t>
    </dgm:pt>
    <dgm:pt modelId="{021AD6BF-9DA6-4CF5-9AFB-6689E7960A9D}" type="parTrans" cxnId="{A8E263C6-4CC5-4CB6-8450-98FF14D9D6BB}">
      <dgm:prSet/>
      <dgm:spPr/>
      <dgm:t>
        <a:bodyPr/>
        <a:lstStyle/>
        <a:p>
          <a:endParaRPr lang="en-US"/>
        </a:p>
      </dgm:t>
    </dgm:pt>
    <dgm:pt modelId="{7E4BD7BD-4F68-403E-B7F0-7984AB8CD674}" type="sibTrans" cxnId="{A8E263C6-4CC5-4CB6-8450-98FF14D9D6BB}">
      <dgm:prSet/>
      <dgm:spPr/>
      <dgm:t>
        <a:bodyPr/>
        <a:lstStyle/>
        <a:p>
          <a:endParaRPr lang="en-US"/>
        </a:p>
      </dgm:t>
    </dgm:pt>
    <dgm:pt modelId="{5A0AD5B7-5F1F-4EBC-81C8-45BC64B54228}">
      <dgm:prSet/>
      <dgm:spPr/>
      <dgm:t>
        <a:bodyPr/>
        <a:lstStyle/>
        <a:p>
          <a:r>
            <a:rPr lang="el-GR"/>
            <a:t>Πώς μπορούν τα παιδιά να αναπτύξουν τα δυνατά τους σημεία; </a:t>
          </a:r>
          <a:endParaRPr lang="en-US"/>
        </a:p>
      </dgm:t>
    </dgm:pt>
    <dgm:pt modelId="{5469B2C7-EA70-4146-AA28-D64395E4760B}" type="parTrans" cxnId="{9A184424-5984-4A92-8439-72EC21AEF006}">
      <dgm:prSet/>
      <dgm:spPr/>
      <dgm:t>
        <a:bodyPr/>
        <a:lstStyle/>
        <a:p>
          <a:endParaRPr lang="en-US"/>
        </a:p>
      </dgm:t>
    </dgm:pt>
    <dgm:pt modelId="{999E420C-38E1-42E8-AAC1-E8A80899EEE1}" type="sibTrans" cxnId="{9A184424-5984-4A92-8439-72EC21AEF006}">
      <dgm:prSet/>
      <dgm:spPr/>
      <dgm:t>
        <a:bodyPr/>
        <a:lstStyle/>
        <a:p>
          <a:endParaRPr lang="en-US"/>
        </a:p>
      </dgm:t>
    </dgm:pt>
    <dgm:pt modelId="{E460CCDF-137B-4AF6-8DAD-5CA21E709231}">
      <dgm:prSet/>
      <dgm:spPr/>
      <dgm:t>
        <a:bodyPr/>
        <a:lstStyle/>
        <a:p>
          <a:r>
            <a:rPr lang="el-GR"/>
            <a:t>Τα λάθη είναι ευκαιρίες μάθησης. </a:t>
          </a:r>
          <a:endParaRPr lang="en-US"/>
        </a:p>
      </dgm:t>
    </dgm:pt>
    <dgm:pt modelId="{DBBDA75D-7933-4DC9-B93B-73FA241565C0}" type="parTrans" cxnId="{C0D78745-4572-43D2-9FB6-B6FD6F5326BA}">
      <dgm:prSet/>
      <dgm:spPr/>
      <dgm:t>
        <a:bodyPr/>
        <a:lstStyle/>
        <a:p>
          <a:endParaRPr lang="en-US"/>
        </a:p>
      </dgm:t>
    </dgm:pt>
    <dgm:pt modelId="{451ABA70-CA5D-4ECB-9314-E3ABD4DDA9C5}" type="sibTrans" cxnId="{C0D78745-4572-43D2-9FB6-B6FD6F5326BA}">
      <dgm:prSet/>
      <dgm:spPr/>
      <dgm:t>
        <a:bodyPr/>
        <a:lstStyle/>
        <a:p>
          <a:endParaRPr lang="en-US"/>
        </a:p>
      </dgm:t>
    </dgm:pt>
    <dgm:pt modelId="{4814EFAF-7924-4F6D-87EA-1F196BD4E09C}">
      <dgm:prSet/>
      <dgm:spPr/>
      <dgm:t>
        <a:bodyPr/>
        <a:lstStyle/>
        <a:p>
          <a:r>
            <a:rPr lang="el-GR"/>
            <a:t>Τα παιδιά μαθαίνουν να αναπτύσσουν δεξιότητες λύσης προβλημάτων. </a:t>
          </a:r>
          <a:endParaRPr lang="en-US"/>
        </a:p>
      </dgm:t>
    </dgm:pt>
    <dgm:pt modelId="{4203B595-F166-476A-9A76-61DA9BA837C6}" type="parTrans" cxnId="{E2055D80-ADE6-43D3-9E5A-0D3C464E3384}">
      <dgm:prSet/>
      <dgm:spPr/>
      <dgm:t>
        <a:bodyPr/>
        <a:lstStyle/>
        <a:p>
          <a:endParaRPr lang="en-US"/>
        </a:p>
      </dgm:t>
    </dgm:pt>
    <dgm:pt modelId="{AD3B1500-2AFB-4025-A145-4AD33A51D642}" type="sibTrans" cxnId="{E2055D80-ADE6-43D3-9E5A-0D3C464E3384}">
      <dgm:prSet/>
      <dgm:spPr/>
      <dgm:t>
        <a:bodyPr/>
        <a:lstStyle/>
        <a:p>
          <a:endParaRPr lang="en-US"/>
        </a:p>
      </dgm:t>
    </dgm:pt>
    <dgm:pt modelId="{2A15D7B9-219D-4E28-97DB-EF80E6088DF4}">
      <dgm:prSet/>
      <dgm:spPr/>
      <dgm:t>
        <a:bodyPr/>
        <a:lstStyle/>
        <a:p>
          <a:r>
            <a:rPr lang="el-GR" dirty="0"/>
            <a:t>Μαθαίνουν πώς να κάνουν μια παύση να ηρεμούν για να λύσουν ένα πρόβλημα αντί να αντιδρούν σπασμωδικά.</a:t>
          </a:r>
          <a:endParaRPr lang="en-US" dirty="0"/>
        </a:p>
      </dgm:t>
    </dgm:pt>
    <dgm:pt modelId="{C52ED9D7-8975-4F5A-90FA-8309ED20C2FA}" type="parTrans" cxnId="{18C8CF55-87D4-4809-9B9C-3F258CDC6307}">
      <dgm:prSet/>
      <dgm:spPr/>
      <dgm:t>
        <a:bodyPr/>
        <a:lstStyle/>
        <a:p>
          <a:endParaRPr lang="en-US"/>
        </a:p>
      </dgm:t>
    </dgm:pt>
    <dgm:pt modelId="{7DF6BFAB-1714-4F82-BD9B-2D6F3BC7CF4D}" type="sibTrans" cxnId="{18C8CF55-87D4-4809-9B9C-3F258CDC6307}">
      <dgm:prSet/>
      <dgm:spPr/>
      <dgm:t>
        <a:bodyPr/>
        <a:lstStyle/>
        <a:p>
          <a:endParaRPr lang="en-US"/>
        </a:p>
      </dgm:t>
    </dgm:pt>
    <dgm:pt modelId="{9E23CFDD-8DEF-4572-AC36-3F1722FDFBBB}">
      <dgm:prSet/>
      <dgm:spPr/>
      <dgm:t>
        <a:bodyPr/>
        <a:lstStyle/>
        <a:p>
          <a:r>
            <a:rPr lang="el-GR"/>
            <a:t>Μαθαίνουν πώς να λειτουργούν δημιουργικά μπροστά σε ένα απροσδόκητο πρόβλημα, αντί να αισθάνονται αδύναμοι, ανήμποροι και να τα παρατούν. </a:t>
          </a:r>
          <a:endParaRPr lang="en-US"/>
        </a:p>
      </dgm:t>
    </dgm:pt>
    <dgm:pt modelId="{ADFB29E0-6F6D-49A8-94C3-6949CA673543}" type="parTrans" cxnId="{7004D752-9B21-40FD-84AE-0EDE162DF004}">
      <dgm:prSet/>
      <dgm:spPr/>
      <dgm:t>
        <a:bodyPr/>
        <a:lstStyle/>
        <a:p>
          <a:endParaRPr lang="en-US"/>
        </a:p>
      </dgm:t>
    </dgm:pt>
    <dgm:pt modelId="{424B4B06-F5FE-48F1-BD2B-741A3BCCD265}" type="sibTrans" cxnId="{7004D752-9B21-40FD-84AE-0EDE162DF004}">
      <dgm:prSet/>
      <dgm:spPr/>
      <dgm:t>
        <a:bodyPr/>
        <a:lstStyle/>
        <a:p>
          <a:endParaRPr lang="en-US"/>
        </a:p>
      </dgm:t>
    </dgm:pt>
    <dgm:pt modelId="{63BE1173-C6DC-4F9B-88E8-014707B193C2}">
      <dgm:prSet/>
      <dgm:spPr/>
      <dgm:t>
        <a:bodyPr/>
        <a:lstStyle/>
        <a:p>
          <a:r>
            <a:rPr lang="el-GR"/>
            <a:t>Μαθαίνουν πώς να αναπτύσσουν κατάλληλες (κοινωνικά χρήσιμες) αντιδράσεις. </a:t>
          </a:r>
          <a:endParaRPr lang="en-US"/>
        </a:p>
      </dgm:t>
    </dgm:pt>
    <dgm:pt modelId="{5F3EE8F1-E10C-4EA0-B87D-5889BDEEEDC8}" type="parTrans" cxnId="{B8C7D7F0-7C4B-4E82-B014-73B7979E4CAE}">
      <dgm:prSet/>
      <dgm:spPr/>
      <dgm:t>
        <a:bodyPr/>
        <a:lstStyle/>
        <a:p>
          <a:endParaRPr lang="en-US"/>
        </a:p>
      </dgm:t>
    </dgm:pt>
    <dgm:pt modelId="{B9E6ED29-F805-4A82-8C9E-36CFDA28C608}" type="sibTrans" cxnId="{B8C7D7F0-7C4B-4E82-B014-73B7979E4CAE}">
      <dgm:prSet/>
      <dgm:spPr/>
      <dgm:t>
        <a:bodyPr/>
        <a:lstStyle/>
        <a:p>
          <a:endParaRPr lang="en-US"/>
        </a:p>
      </dgm:t>
    </dgm:pt>
    <dgm:pt modelId="{590BAD1A-CDC9-4D77-AF93-4E22C857A5A8}">
      <dgm:prSet/>
      <dgm:spPr/>
      <dgm:t>
        <a:bodyPr/>
        <a:lstStyle/>
        <a:p>
          <a:r>
            <a:rPr lang="el-GR"/>
            <a:t>Τέλος, τα παιδιά μαθαίνουν τι να κάνουν και όχι τι να μην κάνουν.</a:t>
          </a:r>
          <a:endParaRPr lang="en-US"/>
        </a:p>
      </dgm:t>
    </dgm:pt>
    <dgm:pt modelId="{ECA0CD0B-21E2-47A3-B028-46E121DEF817}" type="parTrans" cxnId="{080CB228-3455-4001-AC48-9A6A9AE9B4F5}">
      <dgm:prSet/>
      <dgm:spPr/>
      <dgm:t>
        <a:bodyPr/>
        <a:lstStyle/>
        <a:p>
          <a:endParaRPr lang="en-US"/>
        </a:p>
      </dgm:t>
    </dgm:pt>
    <dgm:pt modelId="{BEA1890A-BA88-4CEC-98CF-C42C825F9B7F}" type="sibTrans" cxnId="{080CB228-3455-4001-AC48-9A6A9AE9B4F5}">
      <dgm:prSet/>
      <dgm:spPr/>
      <dgm:t>
        <a:bodyPr/>
        <a:lstStyle/>
        <a:p>
          <a:endParaRPr lang="en-US"/>
        </a:p>
      </dgm:t>
    </dgm:pt>
    <dgm:pt modelId="{49701F4D-15A9-40CB-ABE5-97CBAAC4942D}" type="pres">
      <dgm:prSet presAssocID="{893C4792-CE3B-4BDF-9220-B92F144E3EA1}" presName="diagram" presStyleCnt="0">
        <dgm:presLayoutVars>
          <dgm:dir/>
          <dgm:resizeHandles/>
        </dgm:presLayoutVars>
      </dgm:prSet>
      <dgm:spPr/>
      <dgm:t>
        <a:bodyPr/>
        <a:lstStyle/>
        <a:p>
          <a:endParaRPr lang="el-GR"/>
        </a:p>
      </dgm:t>
    </dgm:pt>
    <dgm:pt modelId="{FF052DAA-0F1F-4B5D-ACF7-9CBCAD297109}" type="pres">
      <dgm:prSet presAssocID="{ADD13B30-82ED-4674-A07A-8FDD543AD651}" presName="firstNode" presStyleLbl="node1" presStyleIdx="0" presStyleCnt="1" custScaleX="140082">
        <dgm:presLayoutVars>
          <dgm:bulletEnabled val="1"/>
        </dgm:presLayoutVars>
      </dgm:prSet>
      <dgm:spPr/>
      <dgm:t>
        <a:bodyPr/>
        <a:lstStyle/>
        <a:p>
          <a:endParaRPr lang="el-GR"/>
        </a:p>
      </dgm:t>
    </dgm:pt>
  </dgm:ptLst>
  <dgm:cxnLst>
    <dgm:cxn modelId="{C8B610AE-3349-404F-9E93-5DE12AEC6990}" type="presOf" srcId="{5A0AD5B7-5F1F-4EBC-81C8-45BC64B54228}" destId="{FF052DAA-0F1F-4B5D-ACF7-9CBCAD297109}" srcOrd="0" destOrd="2" presId="urn:microsoft.com/office/officeart/2005/8/layout/bProcess2"/>
    <dgm:cxn modelId="{D03C226E-1584-4940-8F9E-CD054FE8482A}" type="presOf" srcId="{590BAD1A-CDC9-4D77-AF93-4E22C857A5A8}" destId="{FF052DAA-0F1F-4B5D-ACF7-9CBCAD297109}" srcOrd="0" destOrd="8" presId="urn:microsoft.com/office/officeart/2005/8/layout/bProcess2"/>
    <dgm:cxn modelId="{F5A12FBB-D022-4B9C-8982-D18A2495F37F}" type="presOf" srcId="{893C4792-CE3B-4BDF-9220-B92F144E3EA1}" destId="{49701F4D-15A9-40CB-ABE5-97CBAAC4942D}" srcOrd="0" destOrd="0" presId="urn:microsoft.com/office/officeart/2005/8/layout/bProcess2"/>
    <dgm:cxn modelId="{6C0A0E63-0A94-42AE-A736-3A180BFBF406}" srcId="{893C4792-CE3B-4BDF-9220-B92F144E3EA1}" destId="{ADD13B30-82ED-4674-A07A-8FDD543AD651}" srcOrd="0" destOrd="0" parTransId="{A59B9212-8AA5-437C-86C5-CB1E5DB4F5F2}" sibTransId="{6A19253B-6955-4301-9971-567177CDE1F0}"/>
    <dgm:cxn modelId="{18C8CF55-87D4-4809-9B9C-3F258CDC6307}" srcId="{ADD13B30-82ED-4674-A07A-8FDD543AD651}" destId="{2A15D7B9-219D-4E28-97DB-EF80E6088DF4}" srcOrd="4" destOrd="0" parTransId="{C52ED9D7-8975-4F5A-90FA-8309ED20C2FA}" sibTransId="{7DF6BFAB-1714-4F82-BD9B-2D6F3BC7CF4D}"/>
    <dgm:cxn modelId="{22C23DB2-0F41-4C85-A913-8B8BDEFD9567}" type="presOf" srcId="{E460CCDF-137B-4AF6-8DAD-5CA21E709231}" destId="{FF052DAA-0F1F-4B5D-ACF7-9CBCAD297109}" srcOrd="0" destOrd="3" presId="urn:microsoft.com/office/officeart/2005/8/layout/bProcess2"/>
    <dgm:cxn modelId="{DC163CE9-B933-4AF6-99F8-4097C40C985F}" type="presOf" srcId="{ADD13B30-82ED-4674-A07A-8FDD543AD651}" destId="{FF052DAA-0F1F-4B5D-ACF7-9CBCAD297109}" srcOrd="0" destOrd="0" presId="urn:microsoft.com/office/officeart/2005/8/layout/bProcess2"/>
    <dgm:cxn modelId="{9E88DF13-CFCA-4AD8-93CE-56C76A245086}" type="presOf" srcId="{CEC9818E-7054-43CF-9C07-B49359FB69D2}" destId="{FF052DAA-0F1F-4B5D-ACF7-9CBCAD297109}" srcOrd="0" destOrd="1" presId="urn:microsoft.com/office/officeart/2005/8/layout/bProcess2"/>
    <dgm:cxn modelId="{9A184424-5984-4A92-8439-72EC21AEF006}" srcId="{ADD13B30-82ED-4674-A07A-8FDD543AD651}" destId="{5A0AD5B7-5F1F-4EBC-81C8-45BC64B54228}" srcOrd="1" destOrd="0" parTransId="{5469B2C7-EA70-4146-AA28-D64395E4760B}" sibTransId="{999E420C-38E1-42E8-AAC1-E8A80899EEE1}"/>
    <dgm:cxn modelId="{A8E263C6-4CC5-4CB6-8450-98FF14D9D6BB}" srcId="{ADD13B30-82ED-4674-A07A-8FDD543AD651}" destId="{CEC9818E-7054-43CF-9C07-B49359FB69D2}" srcOrd="0" destOrd="0" parTransId="{021AD6BF-9DA6-4CF5-9AFB-6689E7960A9D}" sibTransId="{7E4BD7BD-4F68-403E-B7F0-7984AB8CD674}"/>
    <dgm:cxn modelId="{7004D752-9B21-40FD-84AE-0EDE162DF004}" srcId="{ADD13B30-82ED-4674-A07A-8FDD543AD651}" destId="{9E23CFDD-8DEF-4572-AC36-3F1722FDFBBB}" srcOrd="5" destOrd="0" parTransId="{ADFB29E0-6F6D-49A8-94C3-6949CA673543}" sibTransId="{424B4B06-F5FE-48F1-BD2B-741A3BCCD265}"/>
    <dgm:cxn modelId="{080CB228-3455-4001-AC48-9A6A9AE9B4F5}" srcId="{ADD13B30-82ED-4674-A07A-8FDD543AD651}" destId="{590BAD1A-CDC9-4D77-AF93-4E22C857A5A8}" srcOrd="7" destOrd="0" parTransId="{ECA0CD0B-21E2-47A3-B028-46E121DEF817}" sibTransId="{BEA1890A-BA88-4CEC-98CF-C42C825F9B7F}"/>
    <dgm:cxn modelId="{E2055D80-ADE6-43D3-9E5A-0D3C464E3384}" srcId="{ADD13B30-82ED-4674-A07A-8FDD543AD651}" destId="{4814EFAF-7924-4F6D-87EA-1F196BD4E09C}" srcOrd="3" destOrd="0" parTransId="{4203B595-F166-476A-9A76-61DA9BA837C6}" sibTransId="{AD3B1500-2AFB-4025-A145-4AD33A51D642}"/>
    <dgm:cxn modelId="{B6EC86A8-9BC3-48F4-9370-F1DC2F51E3D5}" type="presOf" srcId="{2A15D7B9-219D-4E28-97DB-EF80E6088DF4}" destId="{FF052DAA-0F1F-4B5D-ACF7-9CBCAD297109}" srcOrd="0" destOrd="5" presId="urn:microsoft.com/office/officeart/2005/8/layout/bProcess2"/>
    <dgm:cxn modelId="{B8C7D7F0-7C4B-4E82-B014-73B7979E4CAE}" srcId="{ADD13B30-82ED-4674-A07A-8FDD543AD651}" destId="{63BE1173-C6DC-4F9B-88E8-014707B193C2}" srcOrd="6" destOrd="0" parTransId="{5F3EE8F1-E10C-4EA0-B87D-5889BDEEEDC8}" sibTransId="{B9E6ED29-F805-4A82-8C9E-36CFDA28C608}"/>
    <dgm:cxn modelId="{AE6A8B7C-D6DD-49D5-A981-2FEC08FADBAC}" type="presOf" srcId="{9E23CFDD-8DEF-4572-AC36-3F1722FDFBBB}" destId="{FF052DAA-0F1F-4B5D-ACF7-9CBCAD297109}" srcOrd="0" destOrd="6" presId="urn:microsoft.com/office/officeart/2005/8/layout/bProcess2"/>
    <dgm:cxn modelId="{48DA8350-0296-43B5-A280-2993B363933E}" type="presOf" srcId="{63BE1173-C6DC-4F9B-88E8-014707B193C2}" destId="{FF052DAA-0F1F-4B5D-ACF7-9CBCAD297109}" srcOrd="0" destOrd="7" presId="urn:microsoft.com/office/officeart/2005/8/layout/bProcess2"/>
    <dgm:cxn modelId="{E8BB2E49-DEE4-44A9-A654-3CF72AD368C8}" type="presOf" srcId="{4814EFAF-7924-4F6D-87EA-1F196BD4E09C}" destId="{FF052DAA-0F1F-4B5D-ACF7-9CBCAD297109}" srcOrd="0" destOrd="4" presId="urn:microsoft.com/office/officeart/2005/8/layout/bProcess2"/>
    <dgm:cxn modelId="{C0D78745-4572-43D2-9FB6-B6FD6F5326BA}" srcId="{ADD13B30-82ED-4674-A07A-8FDD543AD651}" destId="{E460CCDF-137B-4AF6-8DAD-5CA21E709231}" srcOrd="2" destOrd="0" parTransId="{DBBDA75D-7933-4DC9-B93B-73FA241565C0}" sibTransId="{451ABA70-CA5D-4ECB-9314-E3ABD4DDA9C5}"/>
    <dgm:cxn modelId="{0023239D-AE2C-4FF5-91ED-C1C4090E9B07}" type="presParOf" srcId="{49701F4D-15A9-40CB-ABE5-97CBAAC4942D}" destId="{FF052DAA-0F1F-4B5D-ACF7-9CBCAD297109}" srcOrd="0"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xmlns=""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2/14/2025</a:t>
            </a:fld>
            <a:endParaRPr lang="en-US" dirty="0"/>
          </a:p>
        </p:txBody>
      </p:sp>
      <p:sp>
        <p:nvSpPr>
          <p:cNvPr id="24" name="Footer Placeholder 23">
            <a:extLst>
              <a:ext uri="{FF2B5EF4-FFF2-40B4-BE49-F238E27FC236}">
                <a16:creationId xmlns:a16="http://schemas.microsoft.com/office/drawing/2014/main" xmlns=""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xmlns=""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xmlns=""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xmlns=""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xmlns=""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05578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6397E4A-EB6A-4FA6-AA4F-69EA0C70FDC9}"/>
              </a:ext>
            </a:extLst>
          </p:cNvPr>
          <p:cNvSpPr>
            <a:spLocks noGrp="1"/>
          </p:cNvSpPr>
          <p:nvPr>
            <p:ph type="dt" sz="half" idx="10"/>
          </p:nvPr>
        </p:nvSpPr>
        <p:spPr/>
        <p:txBody>
          <a:bodyPr/>
          <a:lstStyle/>
          <a:p>
            <a:fld id="{6F86ED0C-1DA7-41F0-94CF-6218B1FEDFF1}" type="datetime1">
              <a:rPr lang="en-US" smtClean="0"/>
              <a:t>2/14/2025</a:t>
            </a:fld>
            <a:endParaRPr lang="en-US" dirty="0"/>
          </a:p>
        </p:txBody>
      </p:sp>
      <p:sp>
        <p:nvSpPr>
          <p:cNvPr id="8" name="Footer Placeholder 7">
            <a:extLst>
              <a:ext uri="{FF2B5EF4-FFF2-40B4-BE49-F238E27FC236}">
                <a16:creationId xmlns:a16="http://schemas.microsoft.com/office/drawing/2014/main" xmlns=""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1381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2/14/2025</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xmlns=""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68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xmlns="" id="{6923EF53-7767-4C94-BEF6-D452927945DA}"/>
              </a:ext>
            </a:extLst>
          </p:cNvPr>
          <p:cNvSpPr>
            <a:spLocks noGrp="1"/>
          </p:cNvSpPr>
          <p:nvPr>
            <p:ph type="dt" sz="half" idx="10"/>
          </p:nvPr>
        </p:nvSpPr>
        <p:spPr/>
        <p:txBody>
          <a:bodyPr/>
          <a:lstStyle/>
          <a:p>
            <a:fld id="{22F3E5F3-28EE-488F-BD53-B744C06C3DEC}" type="datetime1">
              <a:rPr lang="en-US" smtClean="0"/>
              <a:t>2/14/2025</a:t>
            </a:fld>
            <a:endParaRPr lang="en-US" dirty="0"/>
          </a:p>
        </p:txBody>
      </p:sp>
      <p:sp>
        <p:nvSpPr>
          <p:cNvPr id="11" name="Footer Placeholder 10">
            <a:extLst>
              <a:ext uri="{FF2B5EF4-FFF2-40B4-BE49-F238E27FC236}">
                <a16:creationId xmlns:a16="http://schemas.microsoft.com/office/drawing/2014/main" xmlns=""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1366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xmlns=""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xmlns=""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xmlns=""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xmlns=""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xmlns=""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xmlns=""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xmlns=""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xmlns=""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xmlns=""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xmlns=""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xmlns=""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xmlns=""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xmlns=""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xmlns=""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xmlns=""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xmlns=""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xmlns=""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2/14/2025</a:t>
            </a:fld>
            <a:endParaRPr lang="en-US" dirty="0"/>
          </a:p>
        </p:txBody>
      </p:sp>
    </p:spTree>
    <p:extLst>
      <p:ext uri="{BB962C8B-B14F-4D97-AF65-F5344CB8AC3E}">
        <p14:creationId xmlns:p14="http://schemas.microsoft.com/office/powerpoint/2010/main" val="306295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C1D6427-F07F-4D50-B151-455100AF70FF}"/>
              </a:ext>
            </a:extLst>
          </p:cNvPr>
          <p:cNvSpPr>
            <a:spLocks noGrp="1"/>
          </p:cNvSpPr>
          <p:nvPr>
            <p:ph type="dt" sz="half" idx="10"/>
          </p:nvPr>
        </p:nvSpPr>
        <p:spPr/>
        <p:txBody>
          <a:bodyPr/>
          <a:lstStyle/>
          <a:p>
            <a:fld id="{D0158CFD-9357-46BE-A189-D637A67C8730}" type="datetime1">
              <a:rPr lang="en-US" smtClean="0"/>
              <a:t>2/14/2025</a:t>
            </a:fld>
            <a:endParaRPr lang="en-US" dirty="0"/>
          </a:p>
        </p:txBody>
      </p:sp>
      <p:sp>
        <p:nvSpPr>
          <p:cNvPr id="9" name="Footer Placeholder 8">
            <a:extLst>
              <a:ext uri="{FF2B5EF4-FFF2-40B4-BE49-F238E27FC236}">
                <a16:creationId xmlns:a16="http://schemas.microsoft.com/office/drawing/2014/main" xmlns=""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774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xmlns="" id="{3771BF97-4D2A-43A4-8CDC-2250017EB045}"/>
              </a:ext>
            </a:extLst>
          </p:cNvPr>
          <p:cNvSpPr>
            <a:spLocks noGrp="1"/>
          </p:cNvSpPr>
          <p:nvPr>
            <p:ph type="dt" sz="half" idx="10"/>
          </p:nvPr>
        </p:nvSpPr>
        <p:spPr/>
        <p:txBody>
          <a:bodyPr/>
          <a:lstStyle/>
          <a:p>
            <a:fld id="{7B4742EE-B331-4632-BD10-A82FED6B6FC0}" type="datetime1">
              <a:rPr lang="en-US" smtClean="0"/>
              <a:t>2/14/2025</a:t>
            </a:fld>
            <a:endParaRPr lang="en-US" dirty="0"/>
          </a:p>
        </p:txBody>
      </p:sp>
      <p:sp>
        <p:nvSpPr>
          <p:cNvPr id="11" name="Footer Placeholder 10">
            <a:extLst>
              <a:ext uri="{FF2B5EF4-FFF2-40B4-BE49-F238E27FC236}">
                <a16:creationId xmlns:a16="http://schemas.microsoft.com/office/drawing/2014/main" xmlns=""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xmlns=""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8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CF30096C-3491-4EF2-ABB2-D57F3F4B5BD5}"/>
              </a:ext>
            </a:extLst>
          </p:cNvPr>
          <p:cNvSpPr>
            <a:spLocks noGrp="1"/>
          </p:cNvSpPr>
          <p:nvPr>
            <p:ph type="dt" sz="half" idx="10"/>
          </p:nvPr>
        </p:nvSpPr>
        <p:spPr/>
        <p:txBody>
          <a:bodyPr/>
          <a:lstStyle/>
          <a:p>
            <a:fld id="{451BA835-D13F-49F4-8F11-5D576AC65FAD}" type="datetime1">
              <a:rPr lang="en-US" smtClean="0"/>
              <a:t>2/14/2025</a:t>
            </a:fld>
            <a:endParaRPr lang="en-US" dirty="0"/>
          </a:p>
        </p:txBody>
      </p:sp>
      <p:sp>
        <p:nvSpPr>
          <p:cNvPr id="7" name="Footer Placeholder 6">
            <a:extLst>
              <a:ext uri="{FF2B5EF4-FFF2-40B4-BE49-F238E27FC236}">
                <a16:creationId xmlns:a16="http://schemas.microsoft.com/office/drawing/2014/main" xmlns=""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7923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209BEFCA-6D6F-4F26-823F-C86CA694B830}"/>
              </a:ext>
            </a:extLst>
          </p:cNvPr>
          <p:cNvSpPr>
            <a:spLocks noGrp="1"/>
          </p:cNvSpPr>
          <p:nvPr>
            <p:ph type="dt" sz="half" idx="10"/>
          </p:nvPr>
        </p:nvSpPr>
        <p:spPr/>
        <p:txBody>
          <a:bodyPr/>
          <a:lstStyle/>
          <a:p>
            <a:fld id="{ADBD1799-ACB5-4CB2-86A2-5C574F1C8706}" type="datetime1">
              <a:rPr lang="en-US" smtClean="0"/>
              <a:t>2/14/2025</a:t>
            </a:fld>
            <a:endParaRPr lang="en-US" dirty="0"/>
          </a:p>
        </p:txBody>
      </p:sp>
      <p:sp>
        <p:nvSpPr>
          <p:cNvPr id="6" name="Footer Placeholder 5">
            <a:extLst>
              <a:ext uri="{FF2B5EF4-FFF2-40B4-BE49-F238E27FC236}">
                <a16:creationId xmlns:a16="http://schemas.microsoft.com/office/drawing/2014/main" xmlns=""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2310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xmlns=""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2/14/2025</a:t>
            </a:fld>
            <a:endParaRPr lang="en-US" dirty="0"/>
          </a:p>
        </p:txBody>
      </p:sp>
      <p:sp>
        <p:nvSpPr>
          <p:cNvPr id="9" name="Footer Placeholder 8">
            <a:extLst>
              <a:ext uri="{FF2B5EF4-FFF2-40B4-BE49-F238E27FC236}">
                <a16:creationId xmlns:a16="http://schemas.microsoft.com/office/drawing/2014/main" xmlns=""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xmlns=""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3040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xmlns=""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2/14/2025</a:t>
            </a:fld>
            <a:endParaRPr lang="en-US" dirty="0"/>
          </a:p>
        </p:txBody>
      </p:sp>
      <p:sp>
        <p:nvSpPr>
          <p:cNvPr id="12" name="Footer Placeholder 11">
            <a:extLst>
              <a:ext uri="{FF2B5EF4-FFF2-40B4-BE49-F238E27FC236}">
                <a16:creationId xmlns:a16="http://schemas.microsoft.com/office/drawing/2014/main" xmlns=""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xmlns=""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9791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2/14/2025</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xmlns=""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20233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6" name="Picture 15">
            <a:extLst>
              <a:ext uri="{FF2B5EF4-FFF2-40B4-BE49-F238E27FC236}">
                <a16:creationId xmlns:a16="http://schemas.microsoft.com/office/drawing/2014/main" xmlns="" id="{2439B9D7-4969-F48C-9294-4E9F395C17B5}"/>
              </a:ext>
            </a:extLst>
          </p:cNvPr>
          <p:cNvPicPr>
            <a:picLocks noChangeAspect="1"/>
          </p:cNvPicPr>
          <p:nvPr/>
        </p:nvPicPr>
        <p:blipFill rotWithShape="1">
          <a:blip r:embed="rId2"/>
          <a:srcRect l="3135" r="1" b="1"/>
          <a:stretch/>
        </p:blipFill>
        <p:spPr>
          <a:xfrm>
            <a:off x="1524" y="10"/>
            <a:ext cx="12188952" cy="6857990"/>
          </a:xfrm>
          <a:prstGeom prst="rect">
            <a:avLst/>
          </a:prstGeom>
        </p:spPr>
      </p:pic>
      <p:sp>
        <p:nvSpPr>
          <p:cNvPr id="23" name="Freeform: Shape 22">
            <a:extLst>
              <a:ext uri="{FF2B5EF4-FFF2-40B4-BE49-F238E27FC236}">
                <a16:creationId xmlns:a16="http://schemas.microsoft.com/office/drawing/2014/main" xmlns="" id="{391F8D69-709A-4575-A393-B4C26481AF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xmlns="" id="{C87A50C4-1191-461A-9E09-C8057F2AF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xmlns="" id="{BC87DA9F-8DB2-4D48-8716-A928FBB8A5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xmlns="" id="{195EA065-AC5D-431D-927E-87FF05884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xmlns="" id="{46934B3C-D73F-4CD0-95B1-0244D662D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xmlns="" id="{956E05CA-F9E0-E4DC-5D04-BE0BD11BA5AC}"/>
              </a:ext>
            </a:extLst>
          </p:cNvPr>
          <p:cNvSpPr>
            <a:spLocks noGrp="1"/>
          </p:cNvSpPr>
          <p:nvPr>
            <p:ph type="ctrTitle"/>
          </p:nvPr>
        </p:nvSpPr>
        <p:spPr>
          <a:xfrm>
            <a:off x="2190750" y="1346268"/>
            <a:ext cx="7810500" cy="3125338"/>
          </a:xfrm>
        </p:spPr>
        <p:txBody>
          <a:bodyPr anchor="b">
            <a:normAutofit/>
          </a:bodyPr>
          <a:lstStyle/>
          <a:p>
            <a:pPr algn="ctr">
              <a:lnSpc>
                <a:spcPct val="110000"/>
              </a:lnSpc>
            </a:pPr>
            <a:r>
              <a:rPr lang="el-GR" sz="5600" b="1" dirty="0" smtClean="0"/>
              <a:t>ΘΕΤΙΚΗ ΔΙΑΠΑΙΔΑΓΩΓΗΣΗ ΚΑΙ ΟΡΙΑ</a:t>
            </a:r>
            <a:endParaRPr lang="en-GB" sz="5600" b="1" dirty="0"/>
          </a:p>
        </p:txBody>
      </p:sp>
      <p:sp>
        <p:nvSpPr>
          <p:cNvPr id="3" name="Subtitle 2">
            <a:extLst>
              <a:ext uri="{FF2B5EF4-FFF2-40B4-BE49-F238E27FC236}">
                <a16:creationId xmlns:a16="http://schemas.microsoft.com/office/drawing/2014/main" xmlns="" id="{66DDAFD7-1F28-9663-EDC5-8CEC5B1392C3}"/>
              </a:ext>
            </a:extLst>
          </p:cNvPr>
          <p:cNvSpPr>
            <a:spLocks noGrp="1"/>
          </p:cNvSpPr>
          <p:nvPr>
            <p:ph type="subTitle" idx="1"/>
          </p:nvPr>
        </p:nvSpPr>
        <p:spPr>
          <a:xfrm>
            <a:off x="2619375" y="4471607"/>
            <a:ext cx="6953250" cy="862394"/>
          </a:xfrm>
        </p:spPr>
        <p:txBody>
          <a:bodyPr anchor="t">
            <a:normAutofit fontScale="92500" lnSpcReduction="10000"/>
          </a:bodyPr>
          <a:lstStyle/>
          <a:p>
            <a:pPr algn="ctr">
              <a:lnSpc>
                <a:spcPct val="120000"/>
              </a:lnSpc>
            </a:pPr>
            <a:r>
              <a:rPr lang="el-GR" sz="1700" dirty="0" smtClean="0"/>
              <a:t>Παρασκευή Πανταζή ΠΕ23 Σχολική Ψυχολόγος</a:t>
            </a:r>
          </a:p>
          <a:p>
            <a:pPr algn="ctr">
              <a:lnSpc>
                <a:spcPct val="120000"/>
              </a:lnSpc>
            </a:pPr>
            <a:r>
              <a:rPr lang="en-US" sz="1700" dirty="0" smtClean="0"/>
              <a:t>MSc </a:t>
            </a:r>
            <a:r>
              <a:rPr lang="el-GR" sz="1700" dirty="0" smtClean="0"/>
              <a:t>Αντιμετώπιση Εξαρτήσεων</a:t>
            </a:r>
            <a:r>
              <a:rPr lang="en-US" sz="1700" dirty="0" smtClean="0"/>
              <a:t> </a:t>
            </a:r>
            <a:r>
              <a:rPr lang="el-GR" sz="1700" dirty="0" smtClean="0"/>
              <a:t>Ιατρικής Σχολής Αθηνών</a:t>
            </a:r>
            <a:endParaRPr lang="el-GR" sz="1700" dirty="0"/>
          </a:p>
        </p:txBody>
      </p:sp>
    </p:spTree>
    <p:extLst>
      <p:ext uri="{BB962C8B-B14F-4D97-AF65-F5344CB8AC3E}">
        <p14:creationId xmlns:p14="http://schemas.microsoft.com/office/powerpoint/2010/main" val="118974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0A4955-2306-869E-CC92-E03D82F74B8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E7E28F72-0AAD-77A4-003D-BE87F717E8DA}"/>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xmlns="" id="{704441B7-B7DD-230E-DB38-3AD2D5E8082D}"/>
              </a:ext>
            </a:extLst>
          </p:cNvPr>
          <p:cNvSpPr>
            <a:spLocks noGrp="1"/>
          </p:cNvSpPr>
          <p:nvPr>
            <p:ph sz="half" idx="2"/>
          </p:nvPr>
        </p:nvSpPr>
        <p:spPr/>
        <p:txBody>
          <a:bodyPr/>
          <a:lstStyle/>
          <a:p>
            <a:endParaRPr lang="en-GB"/>
          </a:p>
        </p:txBody>
      </p:sp>
      <p:pic>
        <p:nvPicPr>
          <p:cNvPr id="6" name="Picture 5">
            <a:extLst>
              <a:ext uri="{FF2B5EF4-FFF2-40B4-BE49-F238E27FC236}">
                <a16:creationId xmlns:a16="http://schemas.microsoft.com/office/drawing/2014/main" xmlns="" id="{47BA94FB-B812-F435-3BE8-76E3F2D6330B}"/>
              </a:ext>
            </a:extLst>
          </p:cNvPr>
          <p:cNvPicPr>
            <a:picLocks noChangeAspect="1"/>
          </p:cNvPicPr>
          <p:nvPr/>
        </p:nvPicPr>
        <p:blipFill rotWithShape="1">
          <a:blip r:embed="rId2"/>
          <a:srcRect b="58140"/>
          <a:stretch/>
        </p:blipFill>
        <p:spPr>
          <a:xfrm>
            <a:off x="-152400" y="0"/>
            <a:ext cx="12123576" cy="6736702"/>
          </a:xfrm>
          <a:prstGeom prst="rect">
            <a:avLst/>
          </a:prstGeom>
        </p:spPr>
      </p:pic>
    </p:spTree>
    <p:extLst>
      <p:ext uri="{BB962C8B-B14F-4D97-AF65-F5344CB8AC3E}">
        <p14:creationId xmlns:p14="http://schemas.microsoft.com/office/powerpoint/2010/main" val="143753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9B0F7D69-D93C-4C38-A23D-76E000D69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xmlns="" id="{8CD419D4-EA9D-42D9-BF62-B07F0B7B67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xmlns="" id="{1C6FEC9B-9608-4181-A9E5-A1B80E720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xmlns="" id="{AB1564ED-F26F-451D-97D6-A6EC3E83FD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xmlns="" id="{0CA184B6-3482-4F43-87F0-BC765DCFD8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xmlns="" id="{6C869923-8380-4244-9548-802C33063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xmlns="" id="{C06255F2-BC67-4DDE-B34E-AC4BA21838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xmlns="" id="{55169443-FCCD-4C0A-8C69-18CD3FA09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7" name="Rectangle 26">
            <a:extLst>
              <a:ext uri="{FF2B5EF4-FFF2-40B4-BE49-F238E27FC236}">
                <a16:creationId xmlns:a16="http://schemas.microsoft.com/office/drawing/2014/main" xmlns=""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xmlns="" id="{391F8D69-709A-4575-A393-B4C26481AF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xmlns="" id="{C87A50C4-1191-461A-9E09-C8057F2AF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xmlns="" id="{BC87DA9F-8DB2-4D48-8716-A928FBB8A5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5" name="Freeform: Shape 34">
            <a:extLst>
              <a:ext uri="{FF2B5EF4-FFF2-40B4-BE49-F238E27FC236}">
                <a16:creationId xmlns:a16="http://schemas.microsoft.com/office/drawing/2014/main" xmlns="" id="{195EA065-AC5D-431D-927E-87FF05884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reeform: Shape 36">
            <a:extLst>
              <a:ext uri="{FF2B5EF4-FFF2-40B4-BE49-F238E27FC236}">
                <a16:creationId xmlns:a16="http://schemas.microsoft.com/office/drawing/2014/main" xmlns="" id="{46934B3C-D73F-4CD0-95B1-0244D662D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xmlns="" id="{535A77BF-797E-0311-9D47-73AE1BA3A162}"/>
              </a:ext>
            </a:extLst>
          </p:cNvPr>
          <p:cNvSpPr>
            <a:spLocks noGrp="1"/>
          </p:cNvSpPr>
          <p:nvPr>
            <p:ph type="title"/>
          </p:nvPr>
        </p:nvSpPr>
        <p:spPr>
          <a:xfrm>
            <a:off x="1743607" y="3912041"/>
            <a:ext cx="8394306" cy="1396053"/>
          </a:xfrm>
        </p:spPr>
        <p:txBody>
          <a:bodyPr vert="horz" lIns="109728" tIns="109728" rIns="109728" bIns="91440" rtlCol="0" anchor="b">
            <a:normAutofit/>
          </a:bodyPr>
          <a:lstStyle/>
          <a:p>
            <a:pPr algn="ctr">
              <a:lnSpc>
                <a:spcPct val="120000"/>
              </a:lnSpc>
            </a:pPr>
            <a:endParaRPr lang="en-US" sz="5400">
              <a:solidFill>
                <a:schemeClr val="tx1">
                  <a:lumMod val="85000"/>
                  <a:lumOff val="15000"/>
                </a:schemeClr>
              </a:solidFill>
            </a:endParaRPr>
          </a:p>
        </p:txBody>
      </p:sp>
      <p:pic>
        <p:nvPicPr>
          <p:cNvPr id="6" name="Content Placeholder 5">
            <a:extLst>
              <a:ext uri="{FF2B5EF4-FFF2-40B4-BE49-F238E27FC236}">
                <a16:creationId xmlns:a16="http://schemas.microsoft.com/office/drawing/2014/main" xmlns="" id="{20C68169-6363-987B-786C-0737F5A33F9A}"/>
              </a:ext>
            </a:extLst>
          </p:cNvPr>
          <p:cNvPicPr>
            <a:picLocks noGrp="1" noChangeAspect="1"/>
          </p:cNvPicPr>
          <p:nvPr>
            <p:ph sz="half" idx="1"/>
          </p:nvPr>
        </p:nvPicPr>
        <p:blipFill>
          <a:blip r:embed="rId2"/>
          <a:stretch>
            <a:fillRect/>
          </a:stretch>
        </p:blipFill>
        <p:spPr>
          <a:xfrm>
            <a:off x="457200" y="1542325"/>
            <a:ext cx="11301756" cy="3905975"/>
          </a:xfrm>
          <a:prstGeom prst="rect">
            <a:avLst/>
          </a:prstGeom>
        </p:spPr>
      </p:pic>
      <p:pic>
        <p:nvPicPr>
          <p:cNvPr id="8" name="Picture 7">
            <a:extLst>
              <a:ext uri="{FF2B5EF4-FFF2-40B4-BE49-F238E27FC236}">
                <a16:creationId xmlns:a16="http://schemas.microsoft.com/office/drawing/2014/main" xmlns="" id="{63C715E2-7B99-B7EF-2BC3-66CB7D244BA3}"/>
              </a:ext>
            </a:extLst>
          </p:cNvPr>
          <p:cNvPicPr>
            <a:picLocks noChangeAspect="1"/>
          </p:cNvPicPr>
          <p:nvPr/>
        </p:nvPicPr>
        <p:blipFill>
          <a:blip r:embed="rId3"/>
          <a:stretch>
            <a:fillRect/>
          </a:stretch>
        </p:blipFill>
        <p:spPr>
          <a:xfrm>
            <a:off x="433044" y="457200"/>
            <a:ext cx="11325912" cy="1056550"/>
          </a:xfrm>
          <a:prstGeom prst="rect">
            <a:avLst/>
          </a:prstGeom>
        </p:spPr>
      </p:pic>
    </p:spTree>
    <p:extLst>
      <p:ext uri="{BB962C8B-B14F-4D97-AF65-F5344CB8AC3E}">
        <p14:creationId xmlns:p14="http://schemas.microsoft.com/office/powerpoint/2010/main" val="108808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AD0EE4D3-D353-D739-A804-FA96240DE588}"/>
              </a:ext>
            </a:extLst>
          </p:cNvPr>
          <p:cNvSpPr>
            <a:spLocks/>
          </p:cNvSpPr>
          <p:nvPr/>
        </p:nvSpPr>
        <p:spPr>
          <a:xfrm>
            <a:off x="1920240" y="2438399"/>
            <a:ext cx="4160520" cy="3657601"/>
          </a:xfrm>
          <a:prstGeom prst="rect">
            <a:avLst/>
          </a:prstGeom>
        </p:spPr>
        <p:txBody>
          <a:bodyPr/>
          <a:lstStyle/>
          <a:p>
            <a:endParaRPr lang="en-GB"/>
          </a:p>
        </p:txBody>
      </p:sp>
      <p:sp>
        <p:nvSpPr>
          <p:cNvPr id="4" name="Content Placeholder 3">
            <a:extLst>
              <a:ext uri="{FF2B5EF4-FFF2-40B4-BE49-F238E27FC236}">
                <a16:creationId xmlns:a16="http://schemas.microsoft.com/office/drawing/2014/main" xmlns="" id="{93BC8000-731C-2AA9-8916-B15B924AAD67}"/>
              </a:ext>
            </a:extLst>
          </p:cNvPr>
          <p:cNvSpPr>
            <a:spLocks/>
          </p:cNvSpPr>
          <p:nvPr/>
        </p:nvSpPr>
        <p:spPr>
          <a:xfrm>
            <a:off x="6530290" y="2438399"/>
            <a:ext cx="4160520" cy="3657601"/>
          </a:xfrm>
          <a:prstGeom prst="rect">
            <a:avLst/>
          </a:prstGeom>
        </p:spPr>
        <p:txBody>
          <a:bodyPr/>
          <a:lstStyle/>
          <a:p>
            <a:endParaRPr lang="en-GB"/>
          </a:p>
        </p:txBody>
      </p:sp>
      <p:pic>
        <p:nvPicPr>
          <p:cNvPr id="6" name="Picture 5">
            <a:extLst>
              <a:ext uri="{FF2B5EF4-FFF2-40B4-BE49-F238E27FC236}">
                <a16:creationId xmlns:a16="http://schemas.microsoft.com/office/drawing/2014/main" xmlns="" id="{85910339-4878-2771-ED2F-94BF38DB940D}"/>
              </a:ext>
            </a:extLst>
          </p:cNvPr>
          <p:cNvPicPr>
            <a:picLocks noChangeAspect="1"/>
          </p:cNvPicPr>
          <p:nvPr/>
        </p:nvPicPr>
        <p:blipFill>
          <a:blip r:embed="rId2"/>
          <a:stretch>
            <a:fillRect/>
          </a:stretch>
        </p:blipFill>
        <p:spPr>
          <a:xfrm>
            <a:off x="643467" y="997335"/>
            <a:ext cx="10918464" cy="987939"/>
          </a:xfrm>
          <a:prstGeom prst="rect">
            <a:avLst/>
          </a:prstGeom>
        </p:spPr>
      </p:pic>
      <p:pic>
        <p:nvPicPr>
          <p:cNvPr id="8" name="Picture 7">
            <a:extLst>
              <a:ext uri="{FF2B5EF4-FFF2-40B4-BE49-F238E27FC236}">
                <a16:creationId xmlns:a16="http://schemas.microsoft.com/office/drawing/2014/main" xmlns="" id="{F2E3EB12-6F7F-0706-C9B2-4E96560445B0}"/>
              </a:ext>
            </a:extLst>
          </p:cNvPr>
          <p:cNvPicPr>
            <a:picLocks noChangeAspect="1"/>
          </p:cNvPicPr>
          <p:nvPr/>
        </p:nvPicPr>
        <p:blipFill>
          <a:blip r:embed="rId3"/>
          <a:stretch>
            <a:fillRect/>
          </a:stretch>
        </p:blipFill>
        <p:spPr>
          <a:xfrm>
            <a:off x="646970" y="2005058"/>
            <a:ext cx="10914960" cy="3855606"/>
          </a:xfrm>
          <a:prstGeom prst="rect">
            <a:avLst/>
          </a:prstGeom>
        </p:spPr>
      </p:pic>
    </p:spTree>
    <p:extLst>
      <p:ext uri="{BB962C8B-B14F-4D97-AF65-F5344CB8AC3E}">
        <p14:creationId xmlns:p14="http://schemas.microsoft.com/office/powerpoint/2010/main" val="1215277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FC3FC3E-373D-864F-32BC-63B63C3F71BF}"/>
              </a:ext>
            </a:extLst>
          </p:cNvPr>
          <p:cNvSpPr>
            <a:spLocks/>
          </p:cNvSpPr>
          <p:nvPr/>
        </p:nvSpPr>
        <p:spPr>
          <a:xfrm>
            <a:off x="1920240" y="2438399"/>
            <a:ext cx="4160520" cy="3657601"/>
          </a:xfrm>
          <a:prstGeom prst="rect">
            <a:avLst/>
          </a:prstGeom>
        </p:spPr>
        <p:txBody>
          <a:bodyPr/>
          <a:lstStyle/>
          <a:p>
            <a:endParaRPr lang="en-GB"/>
          </a:p>
        </p:txBody>
      </p:sp>
      <p:sp>
        <p:nvSpPr>
          <p:cNvPr id="4" name="Content Placeholder 3">
            <a:extLst>
              <a:ext uri="{FF2B5EF4-FFF2-40B4-BE49-F238E27FC236}">
                <a16:creationId xmlns:a16="http://schemas.microsoft.com/office/drawing/2014/main" xmlns="" id="{8929ACBD-9F63-192F-F56A-6ABB9BF5F06C}"/>
              </a:ext>
            </a:extLst>
          </p:cNvPr>
          <p:cNvSpPr>
            <a:spLocks/>
          </p:cNvSpPr>
          <p:nvPr/>
        </p:nvSpPr>
        <p:spPr>
          <a:xfrm>
            <a:off x="6530290" y="2438399"/>
            <a:ext cx="4160520" cy="3657601"/>
          </a:xfrm>
          <a:prstGeom prst="rect">
            <a:avLst/>
          </a:prstGeom>
        </p:spPr>
        <p:txBody>
          <a:bodyPr/>
          <a:lstStyle/>
          <a:p>
            <a:endParaRPr lang="en-GB"/>
          </a:p>
        </p:txBody>
      </p:sp>
      <p:pic>
        <p:nvPicPr>
          <p:cNvPr id="6" name="Picture 5">
            <a:extLst>
              <a:ext uri="{FF2B5EF4-FFF2-40B4-BE49-F238E27FC236}">
                <a16:creationId xmlns:a16="http://schemas.microsoft.com/office/drawing/2014/main" xmlns="" id="{B078D2E4-549B-40A1-B129-A626CD80FDD2}"/>
              </a:ext>
            </a:extLst>
          </p:cNvPr>
          <p:cNvPicPr>
            <a:picLocks noChangeAspect="1"/>
          </p:cNvPicPr>
          <p:nvPr/>
        </p:nvPicPr>
        <p:blipFill>
          <a:blip r:embed="rId2"/>
          <a:stretch>
            <a:fillRect/>
          </a:stretch>
        </p:blipFill>
        <p:spPr>
          <a:xfrm>
            <a:off x="643467" y="762020"/>
            <a:ext cx="10918464" cy="1125330"/>
          </a:xfrm>
          <a:prstGeom prst="rect">
            <a:avLst/>
          </a:prstGeom>
        </p:spPr>
      </p:pic>
      <p:pic>
        <p:nvPicPr>
          <p:cNvPr id="8" name="Picture 7">
            <a:extLst>
              <a:ext uri="{FF2B5EF4-FFF2-40B4-BE49-F238E27FC236}">
                <a16:creationId xmlns:a16="http://schemas.microsoft.com/office/drawing/2014/main" xmlns="" id="{A3ADDB97-44EF-31D4-3BEF-3BDBC7952BAB}"/>
              </a:ext>
            </a:extLst>
          </p:cNvPr>
          <p:cNvPicPr>
            <a:picLocks noChangeAspect="1"/>
          </p:cNvPicPr>
          <p:nvPr/>
        </p:nvPicPr>
        <p:blipFill>
          <a:blip r:embed="rId3"/>
          <a:stretch>
            <a:fillRect/>
          </a:stretch>
        </p:blipFill>
        <p:spPr>
          <a:xfrm>
            <a:off x="643467" y="1887349"/>
            <a:ext cx="10918464" cy="4208631"/>
          </a:xfrm>
          <a:prstGeom prst="rect">
            <a:avLst/>
          </a:prstGeom>
        </p:spPr>
      </p:pic>
    </p:spTree>
    <p:extLst>
      <p:ext uri="{BB962C8B-B14F-4D97-AF65-F5344CB8AC3E}">
        <p14:creationId xmlns:p14="http://schemas.microsoft.com/office/powerpoint/2010/main" val="541450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430127AE-B29E-4FDF-99D2-A2F1E7003F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xmlns="" id="{47FC6A8B-34F9-40FB-AA2D-E34168F528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xmlns="" id="{1EC86DB4-572A-4F71-AF8A-2395B4CA77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A7D5CA07-9CC9-C1F7-230E-1568F5D58004}"/>
              </a:ext>
            </a:extLst>
          </p:cNvPr>
          <p:cNvSpPr>
            <a:spLocks noGrp="1"/>
          </p:cNvSpPr>
          <p:nvPr>
            <p:ph type="title"/>
          </p:nvPr>
        </p:nvSpPr>
        <p:spPr>
          <a:xfrm>
            <a:off x="1518860" y="442913"/>
            <a:ext cx="8770571" cy="738186"/>
          </a:xfrm>
        </p:spPr>
        <p:txBody>
          <a:bodyPr vert="horz" lIns="109728" tIns="109728" rIns="109728" bIns="91440" rtlCol="0" anchor="b">
            <a:normAutofit/>
          </a:bodyPr>
          <a:lstStyle/>
          <a:p>
            <a:pPr>
              <a:lnSpc>
                <a:spcPct val="120000"/>
              </a:lnSpc>
            </a:pPr>
            <a:r>
              <a:rPr lang="en-US" sz="2000" dirty="0" err="1"/>
              <a:t>Μορφές</a:t>
            </a:r>
            <a:r>
              <a:rPr lang="en-US" sz="2000" dirty="0"/>
              <a:t> υπ</a:t>
            </a:r>
            <a:r>
              <a:rPr lang="en-US" sz="2000" dirty="0" err="1"/>
              <a:t>ερ</a:t>
            </a:r>
            <a:r>
              <a:rPr lang="en-US" sz="2000" dirty="0"/>
              <a:t>βολικού ελέγχου: ανταμοιβές και τιμωρίες</a:t>
            </a:r>
          </a:p>
        </p:txBody>
      </p:sp>
      <p:graphicFrame>
        <p:nvGraphicFramePr>
          <p:cNvPr id="5" name="Content Placeholder 2">
            <a:extLst>
              <a:ext uri="{FF2B5EF4-FFF2-40B4-BE49-F238E27FC236}">
                <a16:creationId xmlns:a16="http://schemas.microsoft.com/office/drawing/2014/main" xmlns="" id="{7AFC1954-603C-680B-376F-129F23C08D9D}"/>
              </a:ext>
            </a:extLst>
          </p:cNvPr>
          <p:cNvGraphicFramePr>
            <a:graphicFrameLocks noGrp="1"/>
          </p:cNvGraphicFramePr>
          <p:nvPr>
            <p:ph sz="half" idx="1"/>
            <p:extLst>
              <p:ext uri="{D42A27DB-BD31-4B8C-83A1-F6EECF244321}">
                <p14:modId xmlns:p14="http://schemas.microsoft.com/office/powerpoint/2010/main" val="3642423063"/>
              </p:ext>
            </p:extLst>
          </p:nvPr>
        </p:nvGraphicFramePr>
        <p:xfrm>
          <a:off x="1518860" y="1455575"/>
          <a:ext cx="8343597" cy="465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Freeform: Shape 14">
            <a:extLst>
              <a:ext uri="{FF2B5EF4-FFF2-40B4-BE49-F238E27FC236}">
                <a16:creationId xmlns:a16="http://schemas.microsoft.com/office/drawing/2014/main" xmlns="" id="{71BA53A4-C4B7-4189-9FC1-6350B1AB5D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0332301"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xmlns="" id="{5558AD6E-B070-4640-AA07-87E208983E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9994386"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567777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9B0F7D69-D93C-4C38-A23D-76E000D69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xmlns="" id="{8CD419D4-EA9D-42D9-BF62-B07F0B7B67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xmlns="" id="{1C6FEC9B-9608-4181-A9E5-A1B80E720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xmlns="" id="{AB1564ED-F26F-451D-97D6-A6EC3E83FD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xmlns="" id="{0CA184B6-3482-4F43-87F0-BC765DCFD8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6C869923-8380-4244-9548-802C33063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xmlns="" id="{C06255F2-BC67-4DDE-B34E-AC4BA21838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xmlns="" id="{55169443-FCCD-4C0A-8C69-18CD3FA09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5" name="Rectangle 24">
            <a:extLst>
              <a:ext uri="{FF2B5EF4-FFF2-40B4-BE49-F238E27FC236}">
                <a16:creationId xmlns:a16="http://schemas.microsoft.com/office/drawing/2014/main" xmlns=""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xmlns="" id="{FC4D0E25-9315-9B04-2782-143BC7B1BD69}"/>
              </a:ext>
            </a:extLst>
          </p:cNvPr>
          <p:cNvSpPr>
            <a:spLocks noGrp="1"/>
          </p:cNvSpPr>
          <p:nvPr>
            <p:ph type="title"/>
          </p:nvPr>
        </p:nvSpPr>
        <p:spPr>
          <a:xfrm>
            <a:off x="5614661" y="752474"/>
            <a:ext cx="6044093" cy="5172076"/>
          </a:xfrm>
        </p:spPr>
        <p:txBody>
          <a:bodyPr vert="horz" lIns="109728" tIns="109728" rIns="109728" bIns="91440" rtlCol="0" anchor="b">
            <a:normAutofit/>
          </a:bodyPr>
          <a:lstStyle/>
          <a:p>
            <a:pPr>
              <a:lnSpc>
                <a:spcPct val="110000"/>
              </a:lnSpc>
              <a:spcAft>
                <a:spcPts val="800"/>
              </a:spcAft>
            </a:pPr>
            <a:r>
              <a:rPr lang="en-US" sz="1800" u="sng" dirty="0">
                <a:solidFill>
                  <a:schemeClr val="tx1">
                    <a:lumMod val="85000"/>
                    <a:lumOff val="15000"/>
                  </a:schemeClr>
                </a:solidFill>
                <a:effectLst/>
              </a:rPr>
              <a:t>Χαρα</a:t>
            </a:r>
            <a:r>
              <a:rPr lang="en-US" sz="1800" u="sng" dirty="0" err="1">
                <a:solidFill>
                  <a:schemeClr val="tx1">
                    <a:lumMod val="85000"/>
                    <a:lumOff val="15000"/>
                  </a:schemeClr>
                </a:solidFill>
                <a:effectLst/>
              </a:rPr>
              <a:t>κτηριστικά</a:t>
            </a:r>
            <a:r>
              <a:rPr lang="en-US" sz="1800" u="sng" dirty="0">
                <a:solidFill>
                  <a:schemeClr val="tx1">
                    <a:lumMod val="85000"/>
                    <a:lumOff val="15000"/>
                  </a:schemeClr>
                </a:solidFill>
                <a:effectLst/>
              </a:rPr>
              <a:t> κα</a:t>
            </a:r>
            <a:r>
              <a:rPr lang="en-US" sz="1800" u="sng" dirty="0" err="1">
                <a:solidFill>
                  <a:schemeClr val="tx1">
                    <a:lumMod val="85000"/>
                    <a:lumOff val="15000"/>
                  </a:schemeClr>
                </a:solidFill>
                <a:effectLst/>
              </a:rPr>
              <a:t>κών</a:t>
            </a:r>
            <a:r>
              <a:rPr lang="en-US" sz="1800" u="sng" dirty="0">
                <a:solidFill>
                  <a:schemeClr val="tx1">
                    <a:lumMod val="85000"/>
                    <a:lumOff val="15000"/>
                  </a:schemeClr>
                </a:solidFill>
                <a:effectLst/>
              </a:rPr>
              <a:t> </a:t>
            </a:r>
            <a:r>
              <a:rPr lang="en-US" sz="1800" u="sng" dirty="0" err="1">
                <a:solidFill>
                  <a:schemeClr val="tx1">
                    <a:lumMod val="85000"/>
                    <a:lumOff val="15000"/>
                  </a:schemeClr>
                </a:solidFill>
                <a:effectLst/>
              </a:rPr>
              <a:t>τιμωριών</a:t>
            </a:r>
            <a:r>
              <a:rPr lang="en-US" sz="1800" u="sng" dirty="0">
                <a:solidFill>
                  <a:schemeClr val="tx1">
                    <a:lumMod val="85000"/>
                    <a:lumOff val="15000"/>
                  </a:schemeClr>
                </a:solidFill>
                <a:effectLst/>
              </a:rPr>
              <a:t>:</a:t>
            </a:r>
            <a:r>
              <a:rPr lang="en-US" sz="1600" u="sng" dirty="0">
                <a:solidFill>
                  <a:schemeClr val="tx1">
                    <a:lumMod val="85000"/>
                    <a:lumOff val="15000"/>
                  </a:schemeClr>
                </a:solidFill>
                <a:effectLst/>
              </a:rPr>
              <a:t/>
            </a:r>
            <a:br>
              <a:rPr lang="en-US" sz="1600" u="sng" dirty="0">
                <a:solidFill>
                  <a:schemeClr val="tx1">
                    <a:lumMod val="85000"/>
                    <a:lumOff val="15000"/>
                  </a:schemeClr>
                </a:solidFill>
                <a:effectLst/>
              </a:rPr>
            </a:br>
            <a:r>
              <a:rPr lang="en-US" sz="1600" dirty="0">
                <a:solidFill>
                  <a:schemeClr val="tx1">
                    <a:lumMod val="85000"/>
                    <a:lumOff val="15000"/>
                  </a:schemeClr>
                </a:solidFill>
                <a:effectLst/>
              </a:rPr>
              <a:t/>
            </a:r>
            <a:br>
              <a:rPr lang="en-US" sz="1600" dirty="0">
                <a:solidFill>
                  <a:schemeClr val="tx1">
                    <a:lumMod val="85000"/>
                    <a:lumOff val="15000"/>
                  </a:schemeClr>
                </a:solidFill>
                <a:effectLst/>
              </a:rPr>
            </a:br>
            <a:r>
              <a:rPr lang="el-GR" sz="1800" dirty="0">
                <a:solidFill>
                  <a:schemeClr val="tx1">
                    <a:lumMod val="85000"/>
                    <a:lumOff val="15000"/>
                  </a:schemeClr>
                </a:solidFill>
                <a:effectLst/>
              </a:rPr>
              <a:t>- </a:t>
            </a:r>
            <a:r>
              <a:rPr lang="en-US" sz="1800" b="0" dirty="0" err="1">
                <a:solidFill>
                  <a:schemeClr val="tx1">
                    <a:lumMod val="85000"/>
                    <a:lumOff val="15000"/>
                  </a:schemeClr>
                </a:solidFill>
                <a:effectLst/>
              </a:rPr>
              <a:t>Είν</a:t>
            </a:r>
            <a:r>
              <a:rPr lang="en-US" sz="1800" b="0" dirty="0">
                <a:solidFill>
                  <a:schemeClr val="tx1">
                    <a:lumMod val="85000"/>
                    <a:lumOff val="15000"/>
                  </a:schemeClr>
                </a:solidFill>
                <a:effectLst/>
              </a:rPr>
              <a:t>αι αυθαίρετη.</a:t>
            </a:r>
            <a:br>
              <a:rPr lang="en-US" sz="1800" b="0" dirty="0">
                <a:solidFill>
                  <a:schemeClr val="tx1">
                    <a:lumMod val="85000"/>
                    <a:lumOff val="15000"/>
                  </a:schemeClr>
                </a:solidFill>
                <a:effectLst/>
              </a:rPr>
            </a:br>
            <a:r>
              <a:rPr lang="el-GR" sz="1800" b="0" dirty="0">
                <a:solidFill>
                  <a:schemeClr val="tx1">
                    <a:lumMod val="85000"/>
                    <a:lumOff val="15000"/>
                  </a:schemeClr>
                </a:solidFill>
                <a:effectLst/>
              </a:rPr>
              <a:t>- </a:t>
            </a:r>
            <a:r>
              <a:rPr lang="en-US" sz="1800" b="0" dirty="0">
                <a:solidFill>
                  <a:schemeClr val="tx1">
                    <a:lumMod val="85000"/>
                    <a:lumOff val="15000"/>
                  </a:schemeClr>
                </a:solidFill>
                <a:effectLst/>
              </a:rPr>
              <a:t>Απ</a:t>
            </a:r>
            <a:r>
              <a:rPr lang="en-US" sz="1800" b="0" dirty="0" err="1">
                <a:solidFill>
                  <a:schemeClr val="tx1">
                    <a:lumMod val="85000"/>
                    <a:lumOff val="15000"/>
                  </a:schemeClr>
                </a:solidFill>
                <a:effectLst/>
              </a:rPr>
              <a:t>οθ</a:t>
            </a:r>
            <a:r>
              <a:rPr lang="en-US" sz="1800" b="0" dirty="0">
                <a:solidFill>
                  <a:schemeClr val="tx1">
                    <a:lumMod val="85000"/>
                    <a:lumOff val="15000"/>
                  </a:schemeClr>
                </a:solidFill>
                <a:effectLst/>
              </a:rPr>
              <a:t>αρρύνει και υποτιμά το παιδί ασκώντας ηθική κριτική.</a:t>
            </a:r>
            <a:br>
              <a:rPr lang="en-US" sz="1800" b="0" dirty="0">
                <a:solidFill>
                  <a:schemeClr val="tx1">
                    <a:lumMod val="85000"/>
                    <a:lumOff val="15000"/>
                  </a:schemeClr>
                </a:solidFill>
                <a:effectLst/>
              </a:rPr>
            </a:br>
            <a:r>
              <a:rPr lang="el-GR" sz="1800" b="0" dirty="0">
                <a:solidFill>
                  <a:schemeClr val="tx1">
                    <a:lumMod val="85000"/>
                    <a:lumOff val="15000"/>
                  </a:schemeClr>
                </a:solidFill>
                <a:effectLst/>
              </a:rPr>
              <a:t>- </a:t>
            </a:r>
            <a:r>
              <a:rPr lang="en-US" sz="1800" b="0" dirty="0" err="1">
                <a:solidFill>
                  <a:schemeClr val="tx1">
                    <a:lumMod val="85000"/>
                    <a:lumOff val="15000"/>
                  </a:schemeClr>
                </a:solidFill>
                <a:effectLst/>
              </a:rPr>
              <a:t>Εκφράζει</a:t>
            </a:r>
            <a:r>
              <a:rPr lang="en-US" sz="1800" b="0" dirty="0">
                <a:solidFill>
                  <a:schemeClr val="tx1">
                    <a:lumMod val="85000"/>
                    <a:lumOff val="15000"/>
                  </a:schemeClr>
                </a:solidFill>
                <a:effectLst/>
              </a:rPr>
              <a:t> </a:t>
            </a:r>
            <a:r>
              <a:rPr lang="en-US" sz="1800" b="0" dirty="0" err="1">
                <a:solidFill>
                  <a:schemeClr val="tx1">
                    <a:lumMod val="85000"/>
                    <a:lumOff val="15000"/>
                  </a:schemeClr>
                </a:solidFill>
                <a:effectLst/>
              </a:rPr>
              <a:t>την</a:t>
            </a:r>
            <a:r>
              <a:rPr lang="en-US" sz="1800" b="0" dirty="0">
                <a:solidFill>
                  <a:schemeClr val="tx1">
                    <a:lumMod val="85000"/>
                    <a:lumOff val="15000"/>
                  </a:schemeClr>
                </a:solidFill>
                <a:effectLst/>
              </a:rPr>
              <a:t> </a:t>
            </a:r>
            <a:r>
              <a:rPr lang="en-US" sz="1800" b="0" dirty="0" err="1">
                <a:solidFill>
                  <a:schemeClr val="tx1">
                    <a:lumMod val="85000"/>
                    <a:lumOff val="15000"/>
                  </a:schemeClr>
                </a:solidFill>
                <a:effectLst/>
              </a:rPr>
              <a:t>άνιση</a:t>
            </a:r>
            <a:r>
              <a:rPr lang="en-US" sz="1800" b="0" dirty="0">
                <a:solidFill>
                  <a:schemeClr val="tx1">
                    <a:lumMod val="85000"/>
                    <a:lumOff val="15000"/>
                  </a:schemeClr>
                </a:solidFill>
                <a:effectLst/>
              </a:rPr>
              <a:t> </a:t>
            </a:r>
            <a:r>
              <a:rPr lang="en-US" sz="1800" b="0" dirty="0" err="1">
                <a:solidFill>
                  <a:schemeClr val="tx1">
                    <a:lumMod val="85000"/>
                    <a:lumOff val="15000"/>
                  </a:schemeClr>
                </a:solidFill>
                <a:effectLst/>
              </a:rPr>
              <a:t>δύν</a:t>
            </a:r>
            <a:r>
              <a:rPr lang="en-US" sz="1800" b="0" dirty="0">
                <a:solidFill>
                  <a:schemeClr val="tx1">
                    <a:lumMod val="85000"/>
                    <a:lumOff val="15000"/>
                  </a:schemeClr>
                </a:solidFill>
                <a:effectLst/>
              </a:rPr>
              <a:t>αμη της προσωπικής εξουσίας του ενήλι</a:t>
            </a:r>
            <a:r>
              <a:rPr lang="el-GR" sz="1800" b="0" dirty="0">
                <a:solidFill>
                  <a:schemeClr val="tx1">
                    <a:lumMod val="85000"/>
                    <a:lumOff val="15000"/>
                  </a:schemeClr>
                </a:solidFill>
                <a:effectLst/>
              </a:rPr>
              <a:t>κα</a:t>
            </a:r>
            <a:r>
              <a:rPr lang="en-US" sz="1800" b="0" dirty="0">
                <a:solidFill>
                  <a:schemeClr val="tx1">
                    <a:lumMod val="85000"/>
                    <a:lumOff val="15000"/>
                  </a:schemeClr>
                </a:solidFill>
                <a:effectLst/>
              </a:rPr>
              <a:t>.</a:t>
            </a:r>
            <a:br>
              <a:rPr lang="en-US" sz="1800" b="0" dirty="0">
                <a:solidFill>
                  <a:schemeClr val="tx1">
                    <a:lumMod val="85000"/>
                    <a:lumOff val="15000"/>
                  </a:schemeClr>
                </a:solidFill>
                <a:effectLst/>
              </a:rPr>
            </a:br>
            <a:r>
              <a:rPr lang="el-GR" sz="1800" b="0" dirty="0">
                <a:solidFill>
                  <a:schemeClr val="tx1">
                    <a:lumMod val="85000"/>
                    <a:lumOff val="15000"/>
                  </a:schemeClr>
                </a:solidFill>
                <a:effectLst/>
              </a:rPr>
              <a:t>- </a:t>
            </a:r>
            <a:r>
              <a:rPr lang="en-US" sz="1800" b="0" dirty="0">
                <a:solidFill>
                  <a:schemeClr val="tx1">
                    <a:lumMod val="85000"/>
                    <a:lumOff val="15000"/>
                  </a:schemeClr>
                </a:solidFill>
                <a:effectLst/>
              </a:rPr>
              <a:t>Η απ</a:t>
            </a:r>
            <a:r>
              <a:rPr lang="en-US" sz="1800" b="0" dirty="0" err="1">
                <a:solidFill>
                  <a:schemeClr val="tx1">
                    <a:lumMod val="85000"/>
                    <a:lumOff val="15000"/>
                  </a:schemeClr>
                </a:solidFill>
                <a:effectLst/>
              </a:rPr>
              <a:t>οτελεσμ</a:t>
            </a:r>
            <a:r>
              <a:rPr lang="en-US" sz="1800" b="0" dirty="0">
                <a:solidFill>
                  <a:schemeClr val="tx1">
                    <a:lumMod val="85000"/>
                    <a:lumOff val="15000"/>
                  </a:schemeClr>
                </a:solidFill>
                <a:effectLst/>
              </a:rPr>
              <a:t>ατικότητά της βασίζεται στον φόβο του παιδιού προς τον γονιό.</a:t>
            </a:r>
            <a:br>
              <a:rPr lang="en-US" sz="1800" b="0" dirty="0">
                <a:solidFill>
                  <a:schemeClr val="tx1">
                    <a:lumMod val="85000"/>
                    <a:lumOff val="15000"/>
                  </a:schemeClr>
                </a:solidFill>
                <a:effectLst/>
              </a:rPr>
            </a:br>
            <a:r>
              <a:rPr lang="el-GR" sz="1800" b="0" dirty="0">
                <a:solidFill>
                  <a:schemeClr val="tx1">
                    <a:lumMod val="85000"/>
                    <a:lumOff val="15000"/>
                  </a:schemeClr>
                </a:solidFill>
                <a:effectLst/>
              </a:rPr>
              <a:t>- </a:t>
            </a:r>
            <a:r>
              <a:rPr lang="en-US" sz="1800" b="0" dirty="0" err="1">
                <a:solidFill>
                  <a:schemeClr val="tx1">
                    <a:lumMod val="85000"/>
                    <a:lumOff val="15000"/>
                  </a:schemeClr>
                </a:solidFill>
                <a:effectLst/>
              </a:rPr>
              <a:t>Δίνει</a:t>
            </a:r>
            <a:r>
              <a:rPr lang="en-US" sz="1800" b="0" dirty="0">
                <a:solidFill>
                  <a:schemeClr val="tx1">
                    <a:lumMod val="85000"/>
                    <a:lumOff val="15000"/>
                  </a:schemeClr>
                </a:solidFill>
                <a:effectLst/>
              </a:rPr>
              <a:t> α</a:t>
            </a:r>
            <a:r>
              <a:rPr lang="en-US" sz="1800" b="0" dirty="0" err="1">
                <a:solidFill>
                  <a:schemeClr val="tx1">
                    <a:lumMod val="85000"/>
                    <a:lumOff val="15000"/>
                  </a:schemeClr>
                </a:solidFill>
                <a:effectLst/>
              </a:rPr>
              <a:t>ρνητικό</a:t>
            </a:r>
            <a:r>
              <a:rPr lang="en-US" sz="1800" b="0" dirty="0">
                <a:solidFill>
                  <a:schemeClr val="tx1">
                    <a:lumMod val="85000"/>
                    <a:lumOff val="15000"/>
                  </a:schemeClr>
                </a:solidFill>
                <a:effectLst/>
              </a:rPr>
              <a:t> πα</a:t>
            </a:r>
            <a:r>
              <a:rPr lang="en-US" sz="1800" b="0" dirty="0" err="1">
                <a:solidFill>
                  <a:schemeClr val="tx1">
                    <a:lumMod val="85000"/>
                    <a:lumOff val="15000"/>
                  </a:schemeClr>
                </a:solidFill>
                <a:effectLst/>
              </a:rPr>
              <a:t>ράδειγμ</a:t>
            </a:r>
            <a:r>
              <a:rPr lang="en-US" sz="1800" b="0" dirty="0">
                <a:solidFill>
                  <a:schemeClr val="tx1">
                    <a:lumMod val="85000"/>
                    <a:lumOff val="15000"/>
                  </a:schemeClr>
                </a:solidFill>
                <a:effectLst/>
              </a:rPr>
              <a:t>α προς μίμηση στο παιδί.</a:t>
            </a:r>
            <a:br>
              <a:rPr lang="en-US" sz="1800" b="0" dirty="0">
                <a:solidFill>
                  <a:schemeClr val="tx1">
                    <a:lumMod val="85000"/>
                    <a:lumOff val="15000"/>
                  </a:schemeClr>
                </a:solidFill>
                <a:effectLst/>
              </a:rPr>
            </a:br>
            <a:r>
              <a:rPr lang="el-GR" sz="1800" b="0" dirty="0">
                <a:solidFill>
                  <a:schemeClr val="tx1">
                    <a:lumMod val="85000"/>
                    <a:lumOff val="15000"/>
                  </a:schemeClr>
                </a:solidFill>
                <a:effectLst/>
              </a:rPr>
              <a:t>- </a:t>
            </a:r>
            <a:r>
              <a:rPr lang="en-US" sz="1800" b="0" dirty="0" err="1">
                <a:solidFill>
                  <a:schemeClr val="tx1">
                    <a:lumMod val="85000"/>
                    <a:lumOff val="15000"/>
                  </a:schemeClr>
                </a:solidFill>
                <a:effectLst/>
              </a:rPr>
              <a:t>Δημιουργεί</a:t>
            </a:r>
            <a:r>
              <a:rPr lang="en-US" sz="1800" b="0" dirty="0">
                <a:solidFill>
                  <a:schemeClr val="tx1">
                    <a:lumMod val="85000"/>
                    <a:lumOff val="15000"/>
                  </a:schemeClr>
                </a:solidFill>
                <a:effectLst/>
              </a:rPr>
              <a:t> α</a:t>
            </a:r>
            <a:r>
              <a:rPr lang="en-US" sz="1800" b="0" dirty="0" err="1">
                <a:solidFill>
                  <a:schemeClr val="tx1">
                    <a:lumMod val="85000"/>
                    <a:lumOff val="15000"/>
                  </a:schemeClr>
                </a:solidFill>
                <a:effectLst/>
              </a:rPr>
              <a:t>ίσθημ</a:t>
            </a:r>
            <a:r>
              <a:rPr lang="en-US" sz="1800" b="0" dirty="0">
                <a:solidFill>
                  <a:schemeClr val="tx1">
                    <a:lumMod val="85000"/>
                    <a:lumOff val="15000"/>
                  </a:schemeClr>
                </a:solidFill>
                <a:effectLst/>
              </a:rPr>
              <a:t>α κατωτερότητας στο παιδί.</a:t>
            </a:r>
            <a:br>
              <a:rPr lang="en-US" sz="1800" b="0" dirty="0">
                <a:solidFill>
                  <a:schemeClr val="tx1">
                    <a:lumMod val="85000"/>
                    <a:lumOff val="15000"/>
                  </a:schemeClr>
                </a:solidFill>
                <a:effectLst/>
              </a:rPr>
            </a:br>
            <a:r>
              <a:rPr lang="el-GR" sz="1800" b="0" dirty="0">
                <a:solidFill>
                  <a:schemeClr val="tx1">
                    <a:lumMod val="85000"/>
                    <a:lumOff val="15000"/>
                  </a:schemeClr>
                </a:solidFill>
                <a:effectLst/>
              </a:rPr>
              <a:t>- </a:t>
            </a:r>
            <a:r>
              <a:rPr lang="en-US" sz="1800" b="0" dirty="0">
                <a:solidFill>
                  <a:schemeClr val="tx1">
                    <a:lumMod val="85000"/>
                    <a:lumOff val="15000"/>
                  </a:schemeClr>
                </a:solidFill>
                <a:effectLst/>
              </a:rPr>
              <a:t>Και </a:t>
            </a:r>
            <a:r>
              <a:rPr lang="en-US" sz="1800" b="0" dirty="0" err="1">
                <a:solidFill>
                  <a:schemeClr val="tx1">
                    <a:lumMod val="85000"/>
                    <a:lumOff val="15000"/>
                  </a:schemeClr>
                </a:solidFill>
                <a:effectLst/>
              </a:rPr>
              <a:t>δεν</a:t>
            </a:r>
            <a:r>
              <a:rPr lang="en-US" sz="1800" b="0" dirty="0">
                <a:solidFill>
                  <a:schemeClr val="tx1">
                    <a:lumMod val="85000"/>
                    <a:lumOff val="15000"/>
                  </a:schemeClr>
                </a:solidFill>
                <a:effectLst/>
              </a:rPr>
              <a:t> μαθα</a:t>
            </a:r>
            <a:r>
              <a:rPr lang="en-US" sz="1800" b="0" dirty="0" err="1">
                <a:solidFill>
                  <a:schemeClr val="tx1">
                    <a:lumMod val="85000"/>
                    <a:lumOff val="15000"/>
                  </a:schemeClr>
                </a:solidFill>
                <a:effectLst/>
              </a:rPr>
              <a:t>ίνει</a:t>
            </a:r>
            <a:r>
              <a:rPr lang="en-US" sz="1800" b="0" dirty="0">
                <a:solidFill>
                  <a:schemeClr val="tx1">
                    <a:lumMod val="85000"/>
                    <a:lumOff val="15000"/>
                  </a:schemeClr>
                </a:solidFill>
                <a:effectLst/>
              </a:rPr>
              <a:t> </a:t>
            </a:r>
            <a:r>
              <a:rPr lang="en-US" sz="1800" b="0" dirty="0" err="1">
                <a:solidFill>
                  <a:schemeClr val="tx1">
                    <a:lumMod val="85000"/>
                    <a:lumOff val="15000"/>
                  </a:schemeClr>
                </a:solidFill>
                <a:effectLst/>
              </a:rPr>
              <a:t>στο</a:t>
            </a:r>
            <a:r>
              <a:rPr lang="en-US" sz="1800" b="0" dirty="0">
                <a:solidFill>
                  <a:schemeClr val="tx1">
                    <a:lumMod val="85000"/>
                    <a:lumOff val="15000"/>
                  </a:schemeClr>
                </a:solidFill>
                <a:effectLst/>
              </a:rPr>
              <a:t> πα</a:t>
            </a:r>
            <a:r>
              <a:rPr lang="en-US" sz="1800" b="0" dirty="0" err="1">
                <a:solidFill>
                  <a:schemeClr val="tx1">
                    <a:lumMod val="85000"/>
                    <a:lumOff val="15000"/>
                  </a:schemeClr>
                </a:solidFill>
                <a:effectLst/>
              </a:rPr>
              <a:t>ιδί</a:t>
            </a:r>
            <a:r>
              <a:rPr lang="en-US" sz="1800" b="0" dirty="0">
                <a:solidFill>
                  <a:schemeClr val="tx1">
                    <a:lumMod val="85000"/>
                    <a:lumOff val="15000"/>
                  </a:schemeClr>
                </a:solidFill>
                <a:effectLst/>
              </a:rPr>
              <a:t> π</a:t>
            </a:r>
            <a:r>
              <a:rPr lang="en-US" sz="1800" b="0" dirty="0" err="1">
                <a:solidFill>
                  <a:schemeClr val="tx1">
                    <a:lumMod val="85000"/>
                    <a:lumOff val="15000"/>
                  </a:schemeClr>
                </a:solidFill>
                <a:effectLst/>
              </a:rPr>
              <a:t>ώς</a:t>
            </a:r>
            <a:r>
              <a:rPr lang="en-US" sz="1800" b="0" dirty="0">
                <a:solidFill>
                  <a:schemeClr val="tx1">
                    <a:lumMod val="85000"/>
                    <a:lumOff val="15000"/>
                  </a:schemeClr>
                </a:solidFill>
                <a:effectLst/>
              </a:rPr>
              <a:t> να </a:t>
            </a:r>
            <a:r>
              <a:rPr lang="en-US" sz="1800" b="0" dirty="0" err="1">
                <a:solidFill>
                  <a:schemeClr val="tx1">
                    <a:lumMod val="85000"/>
                    <a:lumOff val="15000"/>
                  </a:schemeClr>
                </a:solidFill>
                <a:effectLst/>
              </a:rPr>
              <a:t>συμ</a:t>
            </a:r>
            <a:r>
              <a:rPr lang="en-US" sz="1800" b="0" dirty="0">
                <a:solidFill>
                  <a:schemeClr val="tx1">
                    <a:lumMod val="85000"/>
                    <a:lumOff val="15000"/>
                  </a:schemeClr>
                </a:solidFill>
                <a:effectLst/>
              </a:rPr>
              <a:t>περιφερθεί σωστά στο μέλλον.</a:t>
            </a:r>
            <a:br>
              <a:rPr lang="en-US" sz="1800" b="0" dirty="0">
                <a:solidFill>
                  <a:schemeClr val="tx1">
                    <a:lumMod val="85000"/>
                    <a:lumOff val="15000"/>
                  </a:schemeClr>
                </a:solidFill>
                <a:effectLst/>
              </a:rPr>
            </a:br>
            <a:endParaRPr lang="en-US" sz="1800" b="0" dirty="0">
              <a:solidFill>
                <a:schemeClr val="tx1">
                  <a:lumMod val="85000"/>
                  <a:lumOff val="15000"/>
                </a:schemeClr>
              </a:solidFill>
            </a:endParaRPr>
          </a:p>
        </p:txBody>
      </p:sp>
      <p:sp>
        <p:nvSpPr>
          <p:cNvPr id="27" name="Freeform: Shape 26">
            <a:extLst>
              <a:ext uri="{FF2B5EF4-FFF2-40B4-BE49-F238E27FC236}">
                <a16:creationId xmlns:a16="http://schemas.microsoft.com/office/drawing/2014/main" xmlns="" id="{96CB0275-66F1-4491-93B8-121D0C7176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xmlns="" id="{18D32C3D-8F76-4E99-BE56-0836CC38C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xmlns="" id="{70766076-46F5-42D5-A773-2B3BEF2B8B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Graphic 5" descr="Fingerprint">
            <a:extLst>
              <a:ext uri="{FF2B5EF4-FFF2-40B4-BE49-F238E27FC236}">
                <a16:creationId xmlns:a16="http://schemas.microsoft.com/office/drawing/2014/main" xmlns="" id="{A35DB9A4-6DA9-BFA3-CC4C-1737BDB22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2571" y="1794394"/>
            <a:ext cx="3217333" cy="3217333"/>
          </a:xfrm>
          <a:prstGeom prst="rect">
            <a:avLst/>
          </a:prstGeom>
        </p:spPr>
      </p:pic>
    </p:spTree>
    <p:extLst>
      <p:ext uri="{BB962C8B-B14F-4D97-AF65-F5344CB8AC3E}">
        <p14:creationId xmlns:p14="http://schemas.microsoft.com/office/powerpoint/2010/main" val="3420476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9B0F7D69-D93C-4C38-A23D-76E000D69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xmlns="" id="{8CD419D4-EA9D-42D9-BF62-B07F0B7B67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xmlns="" id="{1C6FEC9B-9608-4181-A9E5-A1B80E720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xmlns="" id="{AB1564ED-F26F-451D-97D6-A6EC3E83FD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xmlns="" id="{0CA184B6-3482-4F43-87F0-BC765DCFD8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6C869923-8380-4244-9548-802C33063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xmlns="" id="{C06255F2-BC67-4DDE-B34E-AC4BA21838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xmlns="" id="{55169443-FCCD-4C0A-8C69-18CD3FA09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5" name="Rectangle 24">
            <a:extLst>
              <a:ext uri="{FF2B5EF4-FFF2-40B4-BE49-F238E27FC236}">
                <a16:creationId xmlns:a16="http://schemas.microsoft.com/office/drawing/2014/main" xmlns=""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xmlns="" id="{DCD36D47-40B7-494B-B249-3CBA333DE2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xmlns="" id="{FBA7E51E-7B6A-4A79-8F84-47C845C7A2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xmlns="" id="{03C85561-90D2-4AFA-B2C5-F2D61D86C2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xmlns="" id="{652B41AD-245F-8FC6-69DA-FDFD5769A3BC}"/>
              </a:ext>
            </a:extLst>
          </p:cNvPr>
          <p:cNvSpPr>
            <a:spLocks noGrp="1"/>
          </p:cNvSpPr>
          <p:nvPr>
            <p:ph type="title"/>
          </p:nvPr>
        </p:nvSpPr>
        <p:spPr>
          <a:xfrm>
            <a:off x="361128" y="371474"/>
            <a:ext cx="8012364" cy="6181726"/>
          </a:xfrm>
        </p:spPr>
        <p:txBody>
          <a:bodyPr vert="horz" lIns="109728" tIns="109728" rIns="109728" bIns="91440" rtlCol="0" anchor="b">
            <a:normAutofit/>
          </a:bodyPr>
          <a:lstStyle/>
          <a:p>
            <a:pPr>
              <a:lnSpc>
                <a:spcPct val="150000"/>
              </a:lnSpc>
              <a:spcAft>
                <a:spcPts val="800"/>
              </a:spcAft>
            </a:pPr>
            <a:r>
              <a:rPr lang="en-US" sz="1500" u="sng" dirty="0">
                <a:solidFill>
                  <a:schemeClr val="tx1">
                    <a:lumMod val="85000"/>
                    <a:lumOff val="15000"/>
                  </a:schemeClr>
                </a:solidFill>
                <a:effectLst/>
                <a:latin typeface="+mn-lt"/>
              </a:rPr>
              <a:t>Χαρα</a:t>
            </a:r>
            <a:r>
              <a:rPr lang="en-US" sz="1500" u="sng" dirty="0" err="1">
                <a:solidFill>
                  <a:schemeClr val="tx1">
                    <a:lumMod val="85000"/>
                    <a:lumOff val="15000"/>
                  </a:schemeClr>
                </a:solidFill>
                <a:effectLst/>
                <a:latin typeface="+mn-lt"/>
              </a:rPr>
              <a:t>κτηριστικά</a:t>
            </a:r>
            <a:r>
              <a:rPr lang="en-US" sz="1500" u="sng" dirty="0">
                <a:solidFill>
                  <a:schemeClr val="tx1">
                    <a:lumMod val="85000"/>
                    <a:lumOff val="15000"/>
                  </a:schemeClr>
                </a:solidFill>
                <a:effectLst/>
                <a:latin typeface="+mn-lt"/>
              </a:rPr>
              <a:t> απ</a:t>
            </a:r>
            <a:r>
              <a:rPr lang="en-US" sz="1500" u="sng" dirty="0" err="1">
                <a:solidFill>
                  <a:schemeClr val="tx1">
                    <a:lumMod val="85000"/>
                    <a:lumOff val="15000"/>
                  </a:schemeClr>
                </a:solidFill>
                <a:effectLst/>
                <a:latin typeface="+mn-lt"/>
              </a:rPr>
              <a:t>οτελεσμ</a:t>
            </a:r>
            <a:r>
              <a:rPr lang="en-US" sz="1500" u="sng" dirty="0">
                <a:solidFill>
                  <a:schemeClr val="tx1">
                    <a:lumMod val="85000"/>
                    <a:lumOff val="15000"/>
                  </a:schemeClr>
                </a:solidFill>
                <a:effectLst/>
                <a:latin typeface="+mn-lt"/>
              </a:rPr>
              <a:t>ατικών ανταμοιβών:</a:t>
            </a:r>
            <a:r>
              <a:rPr lang="el-GR" sz="1500" u="sng" dirty="0">
                <a:solidFill>
                  <a:schemeClr val="tx1">
                    <a:lumMod val="85000"/>
                    <a:lumOff val="15000"/>
                  </a:schemeClr>
                </a:solidFill>
                <a:effectLst/>
                <a:latin typeface="+mn-lt"/>
              </a:rPr>
              <a:t/>
            </a:r>
            <a:br>
              <a:rPr lang="el-GR" sz="1500" u="sng" dirty="0">
                <a:solidFill>
                  <a:schemeClr val="tx1">
                    <a:lumMod val="85000"/>
                    <a:lumOff val="15000"/>
                  </a:schemeClr>
                </a:solidFill>
                <a:effectLst/>
                <a:latin typeface="+mn-lt"/>
              </a:rPr>
            </a:br>
            <a:r>
              <a:rPr lang="en-US" sz="1500" u="sng" dirty="0">
                <a:solidFill>
                  <a:schemeClr val="tx1">
                    <a:lumMod val="85000"/>
                    <a:lumOff val="15000"/>
                  </a:schemeClr>
                </a:solidFill>
                <a:effectLst/>
                <a:latin typeface="+mn-lt"/>
              </a:rPr>
              <a:t/>
            </a:r>
            <a:br>
              <a:rPr lang="en-US" sz="1500" u="sng" dirty="0">
                <a:solidFill>
                  <a:schemeClr val="tx1">
                    <a:lumMod val="85000"/>
                    <a:lumOff val="15000"/>
                  </a:schemeClr>
                </a:solidFill>
                <a:effectLst/>
                <a:latin typeface="+mn-lt"/>
              </a:rPr>
            </a:br>
            <a:r>
              <a:rPr lang="en-US" sz="1500" b="0" dirty="0">
                <a:solidFill>
                  <a:schemeClr val="tx1">
                    <a:lumMod val="85000"/>
                    <a:lumOff val="15000"/>
                  </a:schemeClr>
                </a:solidFill>
                <a:effectLst/>
                <a:latin typeface="+mn-lt"/>
              </a:rPr>
              <a:t>1. </a:t>
            </a:r>
            <a:r>
              <a:rPr lang="el-GR" sz="1500" b="0" dirty="0">
                <a:solidFill>
                  <a:schemeClr val="tx1">
                    <a:lumMod val="85000"/>
                    <a:lumOff val="15000"/>
                  </a:schemeClr>
                </a:solidFill>
                <a:latin typeface="+mn-lt"/>
              </a:rPr>
              <a:t>Α</a:t>
            </a:r>
            <a:r>
              <a:rPr lang="en-US" sz="1500" b="0" dirty="0" err="1" smtClean="0">
                <a:solidFill>
                  <a:schemeClr val="tx1">
                    <a:lumMod val="85000"/>
                    <a:lumOff val="15000"/>
                  </a:schemeClr>
                </a:solidFill>
                <a:effectLst/>
                <a:latin typeface="+mn-lt"/>
              </a:rPr>
              <a:t>φορούν</a:t>
            </a:r>
            <a:r>
              <a:rPr lang="en-US" sz="1500" b="0" dirty="0" smtClean="0">
                <a:solidFill>
                  <a:schemeClr val="tx1">
                    <a:lumMod val="85000"/>
                    <a:lumOff val="15000"/>
                  </a:schemeClr>
                </a:solidFill>
                <a:effectLst/>
                <a:latin typeface="+mn-lt"/>
              </a:rPr>
              <a:t> </a:t>
            </a:r>
            <a:r>
              <a:rPr lang="en-US" sz="1500" b="0" dirty="0" err="1">
                <a:solidFill>
                  <a:schemeClr val="tx1">
                    <a:lumMod val="85000"/>
                    <a:lumOff val="15000"/>
                  </a:schemeClr>
                </a:solidFill>
                <a:effectLst/>
                <a:latin typeface="+mn-lt"/>
              </a:rPr>
              <a:t>σε</a:t>
            </a:r>
            <a:r>
              <a:rPr lang="en-US" sz="1500" b="0" dirty="0">
                <a:solidFill>
                  <a:schemeClr val="tx1">
                    <a:lumMod val="85000"/>
                    <a:lumOff val="15000"/>
                  </a:schemeClr>
                </a:solidFill>
                <a:effectLst/>
                <a:latin typeface="+mn-lt"/>
              </a:rPr>
              <a:t> </a:t>
            </a:r>
            <a:r>
              <a:rPr lang="en-US" sz="1500" b="0" dirty="0" err="1">
                <a:solidFill>
                  <a:schemeClr val="tx1">
                    <a:lumMod val="85000"/>
                    <a:lumOff val="15000"/>
                  </a:schemeClr>
                </a:solidFill>
                <a:effectLst/>
                <a:latin typeface="+mn-lt"/>
              </a:rPr>
              <a:t>μι</a:t>
            </a:r>
            <a:r>
              <a:rPr lang="en-US" sz="1500" b="0" dirty="0">
                <a:solidFill>
                  <a:schemeClr val="tx1">
                    <a:lumMod val="85000"/>
                    <a:lumOff val="15000"/>
                  </a:schemeClr>
                </a:solidFill>
                <a:effectLst/>
                <a:latin typeface="+mn-lt"/>
              </a:rPr>
              <a:t>α απλή και ξεκάθαρη συμπεριφορά του παιδιού.</a:t>
            </a:r>
            <a:br>
              <a:rPr lang="en-US" sz="1500" b="0" dirty="0">
                <a:solidFill>
                  <a:schemeClr val="tx1">
                    <a:lumMod val="85000"/>
                    <a:lumOff val="15000"/>
                  </a:schemeClr>
                </a:solidFill>
                <a:effectLst/>
                <a:latin typeface="+mn-lt"/>
              </a:rPr>
            </a:br>
            <a:r>
              <a:rPr lang="en-US" sz="1500" b="0" dirty="0">
                <a:solidFill>
                  <a:schemeClr val="tx1">
                    <a:lumMod val="85000"/>
                    <a:lumOff val="15000"/>
                  </a:schemeClr>
                </a:solidFill>
                <a:effectLst/>
                <a:latin typeface="+mn-lt"/>
              </a:rPr>
              <a:t>2. </a:t>
            </a:r>
            <a:r>
              <a:rPr lang="el-GR" sz="1500" b="0" dirty="0">
                <a:solidFill>
                  <a:schemeClr val="tx1">
                    <a:lumMod val="85000"/>
                    <a:lumOff val="15000"/>
                  </a:schemeClr>
                </a:solidFill>
                <a:latin typeface="+mn-lt"/>
              </a:rPr>
              <a:t>Ε</a:t>
            </a:r>
            <a:r>
              <a:rPr lang="en-US" sz="1500" b="0" dirty="0" err="1" smtClean="0">
                <a:solidFill>
                  <a:schemeClr val="tx1">
                    <a:lumMod val="85000"/>
                    <a:lumOff val="15000"/>
                  </a:schemeClr>
                </a:solidFill>
                <a:effectLst/>
                <a:latin typeface="+mn-lt"/>
              </a:rPr>
              <a:t>ίν</a:t>
            </a:r>
            <a:r>
              <a:rPr lang="en-US" sz="1500" b="0" dirty="0" smtClean="0">
                <a:solidFill>
                  <a:schemeClr val="tx1">
                    <a:lumMod val="85000"/>
                    <a:lumOff val="15000"/>
                  </a:schemeClr>
                </a:solidFill>
                <a:effectLst/>
                <a:latin typeface="+mn-lt"/>
              </a:rPr>
              <a:t>αι </a:t>
            </a:r>
            <a:r>
              <a:rPr lang="en-US" sz="1500" b="0" dirty="0">
                <a:solidFill>
                  <a:schemeClr val="tx1">
                    <a:lumMod val="85000"/>
                    <a:lumOff val="15000"/>
                  </a:schemeClr>
                </a:solidFill>
                <a:effectLst/>
                <a:latin typeface="+mn-lt"/>
              </a:rPr>
              <a:t>αντίστοιχες της προσπάθειας και του επιτεύγματος του παιδιού.</a:t>
            </a:r>
            <a:br>
              <a:rPr lang="en-US" sz="1500" b="0" dirty="0">
                <a:solidFill>
                  <a:schemeClr val="tx1">
                    <a:lumMod val="85000"/>
                    <a:lumOff val="15000"/>
                  </a:schemeClr>
                </a:solidFill>
                <a:effectLst/>
                <a:latin typeface="+mn-lt"/>
              </a:rPr>
            </a:br>
            <a:r>
              <a:rPr lang="en-US" sz="1500" b="0" dirty="0" smtClean="0">
                <a:solidFill>
                  <a:schemeClr val="tx1">
                    <a:lumMod val="85000"/>
                    <a:lumOff val="15000"/>
                  </a:schemeClr>
                </a:solidFill>
                <a:effectLst/>
                <a:latin typeface="+mn-lt"/>
              </a:rPr>
              <a:t>3.</a:t>
            </a:r>
            <a:r>
              <a:rPr lang="el-GR" sz="1500" b="0" dirty="0" smtClean="0">
                <a:solidFill>
                  <a:schemeClr val="tx1">
                    <a:lumMod val="85000"/>
                    <a:lumOff val="15000"/>
                  </a:schemeClr>
                </a:solidFill>
                <a:effectLst/>
                <a:latin typeface="+mn-lt"/>
              </a:rPr>
              <a:t> </a:t>
            </a:r>
            <a:r>
              <a:rPr lang="el-GR" sz="1500" b="0" dirty="0">
                <a:solidFill>
                  <a:schemeClr val="tx1">
                    <a:lumMod val="85000"/>
                    <a:lumOff val="15000"/>
                  </a:schemeClr>
                </a:solidFill>
                <a:latin typeface="+mn-lt"/>
              </a:rPr>
              <a:t>Κ</a:t>
            </a:r>
            <a:r>
              <a:rPr lang="en-US" sz="1500" b="0" dirty="0" smtClean="0">
                <a:solidFill>
                  <a:schemeClr val="tx1">
                    <a:lumMod val="85000"/>
                    <a:lumOff val="15000"/>
                  </a:schemeClr>
                </a:solidFill>
                <a:effectLst/>
                <a:latin typeface="+mn-lt"/>
              </a:rPr>
              <a:t>α</a:t>
            </a:r>
            <a:r>
              <a:rPr lang="en-US" sz="1500" b="0" dirty="0" err="1" smtClean="0">
                <a:solidFill>
                  <a:schemeClr val="tx1">
                    <a:lumMod val="85000"/>
                    <a:lumOff val="15000"/>
                  </a:schemeClr>
                </a:solidFill>
                <a:effectLst/>
                <a:latin typeface="+mn-lt"/>
              </a:rPr>
              <a:t>τάλληλες</a:t>
            </a:r>
            <a:r>
              <a:rPr lang="en-US" sz="1500" b="0" dirty="0" smtClean="0">
                <a:solidFill>
                  <a:schemeClr val="tx1">
                    <a:lumMod val="85000"/>
                    <a:lumOff val="15000"/>
                  </a:schemeClr>
                </a:solidFill>
                <a:effectLst/>
                <a:latin typeface="+mn-lt"/>
              </a:rPr>
              <a:t> </a:t>
            </a:r>
            <a:r>
              <a:rPr lang="en-US" sz="1500" b="0" dirty="0">
                <a:solidFill>
                  <a:schemeClr val="tx1">
                    <a:lumMod val="85000"/>
                    <a:lumOff val="15000"/>
                  </a:schemeClr>
                </a:solidFill>
                <a:effectLst/>
                <a:latin typeface="+mn-lt"/>
              </a:rPr>
              <a:t>για την ηλικία του παιδιού.</a:t>
            </a:r>
            <a:br>
              <a:rPr lang="en-US" sz="1500" b="0" dirty="0">
                <a:solidFill>
                  <a:schemeClr val="tx1">
                    <a:lumMod val="85000"/>
                    <a:lumOff val="15000"/>
                  </a:schemeClr>
                </a:solidFill>
                <a:effectLst/>
                <a:latin typeface="+mn-lt"/>
              </a:rPr>
            </a:br>
            <a:r>
              <a:rPr lang="en-US" sz="1500" b="0" dirty="0">
                <a:solidFill>
                  <a:schemeClr val="tx1">
                    <a:lumMod val="85000"/>
                    <a:lumOff val="15000"/>
                  </a:schemeClr>
                </a:solidFill>
                <a:effectLst/>
                <a:latin typeface="+mn-lt"/>
              </a:rPr>
              <a:t>4. </a:t>
            </a:r>
            <a:r>
              <a:rPr lang="el-GR" sz="1500" b="0" dirty="0">
                <a:solidFill>
                  <a:schemeClr val="tx1">
                    <a:lumMod val="85000"/>
                    <a:lumOff val="15000"/>
                  </a:schemeClr>
                </a:solidFill>
                <a:latin typeface="+mn-lt"/>
              </a:rPr>
              <a:t>Ε</a:t>
            </a:r>
            <a:r>
              <a:rPr lang="en-US" sz="1500" b="0" dirty="0" smtClean="0">
                <a:solidFill>
                  <a:schemeClr val="tx1">
                    <a:lumMod val="85000"/>
                    <a:lumOff val="15000"/>
                  </a:schemeClr>
                </a:solidFill>
                <a:effectLst/>
                <a:latin typeface="+mn-lt"/>
              </a:rPr>
              <a:t>π</a:t>
            </a:r>
            <a:r>
              <a:rPr lang="en-US" sz="1500" b="0" dirty="0" err="1" smtClean="0">
                <a:solidFill>
                  <a:schemeClr val="tx1">
                    <a:lumMod val="85000"/>
                    <a:lumOff val="15000"/>
                  </a:schemeClr>
                </a:solidFill>
                <a:effectLst/>
                <a:latin typeface="+mn-lt"/>
              </a:rPr>
              <a:t>ιλέγοντ</a:t>
            </a:r>
            <a:r>
              <a:rPr lang="en-US" sz="1500" b="0" dirty="0" smtClean="0">
                <a:solidFill>
                  <a:schemeClr val="tx1">
                    <a:lumMod val="85000"/>
                    <a:lumOff val="15000"/>
                  </a:schemeClr>
                </a:solidFill>
                <a:effectLst/>
                <a:latin typeface="+mn-lt"/>
              </a:rPr>
              <a:t>αι </a:t>
            </a:r>
            <a:r>
              <a:rPr lang="en-US" sz="1500" b="0" dirty="0">
                <a:solidFill>
                  <a:schemeClr val="tx1">
                    <a:lumMod val="85000"/>
                    <a:lumOff val="15000"/>
                  </a:schemeClr>
                </a:solidFill>
                <a:effectLst/>
                <a:latin typeface="+mn-lt"/>
              </a:rPr>
              <a:t>ώστε να ενθουσιάζουν κυρίως το παιδί.</a:t>
            </a:r>
            <a:br>
              <a:rPr lang="en-US" sz="1500" b="0" dirty="0">
                <a:solidFill>
                  <a:schemeClr val="tx1">
                    <a:lumMod val="85000"/>
                    <a:lumOff val="15000"/>
                  </a:schemeClr>
                </a:solidFill>
                <a:effectLst/>
                <a:latin typeface="+mn-lt"/>
              </a:rPr>
            </a:br>
            <a:r>
              <a:rPr lang="en-US" sz="1500" b="0" dirty="0">
                <a:solidFill>
                  <a:schemeClr val="tx1">
                    <a:lumMod val="85000"/>
                    <a:lumOff val="15000"/>
                  </a:schemeClr>
                </a:solidFill>
                <a:effectLst/>
                <a:latin typeface="+mn-lt"/>
              </a:rPr>
              <a:t>5. </a:t>
            </a:r>
            <a:r>
              <a:rPr lang="el-GR" sz="1500" b="0" dirty="0">
                <a:solidFill>
                  <a:schemeClr val="tx1">
                    <a:lumMod val="85000"/>
                    <a:lumOff val="15000"/>
                  </a:schemeClr>
                </a:solidFill>
                <a:latin typeface="+mn-lt"/>
              </a:rPr>
              <a:t>Π</a:t>
            </a:r>
            <a:r>
              <a:rPr lang="en-US" sz="1500" b="0" dirty="0" err="1" smtClean="0">
                <a:solidFill>
                  <a:schemeClr val="tx1">
                    <a:lumMod val="85000"/>
                    <a:lumOff val="15000"/>
                  </a:schemeClr>
                </a:solidFill>
                <a:effectLst/>
                <a:latin typeface="+mn-lt"/>
              </a:rPr>
              <a:t>ροηγείτ</a:t>
            </a:r>
            <a:r>
              <a:rPr lang="en-US" sz="1500" b="0" dirty="0" smtClean="0">
                <a:solidFill>
                  <a:schemeClr val="tx1">
                    <a:lumMod val="85000"/>
                    <a:lumOff val="15000"/>
                  </a:schemeClr>
                </a:solidFill>
                <a:effectLst/>
                <a:latin typeface="+mn-lt"/>
              </a:rPr>
              <a:t>αι </a:t>
            </a:r>
            <a:r>
              <a:rPr lang="en-US" sz="1500" b="0" dirty="0">
                <a:solidFill>
                  <a:schemeClr val="tx1">
                    <a:lumMod val="85000"/>
                    <a:lumOff val="15000"/>
                  </a:schemeClr>
                </a:solidFill>
                <a:effectLst/>
                <a:latin typeface="+mn-lt"/>
              </a:rPr>
              <a:t>συμφωνία μεταξύ γονιού και παιδιού, ότι οι συγκεκριμένες συμπεριφορές θα οδηγήσουν σε συγκεκριμένες ανταμοιβές</a:t>
            </a:r>
            <a:r>
              <a:rPr lang="en-US" sz="1500" b="0" dirty="0" smtClean="0">
                <a:solidFill>
                  <a:schemeClr val="tx1">
                    <a:lumMod val="85000"/>
                    <a:lumOff val="15000"/>
                  </a:schemeClr>
                </a:solidFill>
                <a:effectLst/>
                <a:latin typeface="+mn-lt"/>
              </a:rPr>
              <a:t>.</a:t>
            </a:r>
            <a:r>
              <a:rPr lang="en-US" sz="1500" b="0" dirty="0">
                <a:solidFill>
                  <a:schemeClr val="tx1">
                    <a:lumMod val="85000"/>
                    <a:lumOff val="15000"/>
                  </a:schemeClr>
                </a:solidFill>
                <a:effectLst/>
                <a:latin typeface="+mn-lt"/>
              </a:rPr>
              <a:t/>
            </a:r>
            <a:br>
              <a:rPr lang="en-US" sz="1500" b="0" dirty="0">
                <a:solidFill>
                  <a:schemeClr val="tx1">
                    <a:lumMod val="85000"/>
                    <a:lumOff val="15000"/>
                  </a:schemeClr>
                </a:solidFill>
                <a:effectLst/>
                <a:latin typeface="+mn-lt"/>
              </a:rPr>
            </a:br>
            <a:r>
              <a:rPr lang="el-GR" sz="1500" b="0" dirty="0" smtClean="0">
                <a:solidFill>
                  <a:schemeClr val="tx1">
                    <a:lumMod val="85000"/>
                    <a:lumOff val="15000"/>
                  </a:schemeClr>
                </a:solidFill>
                <a:effectLst/>
                <a:latin typeface="+mn-lt"/>
              </a:rPr>
              <a:t>6</a:t>
            </a:r>
            <a:r>
              <a:rPr lang="en-US" sz="1500" b="0" dirty="0" smtClean="0">
                <a:solidFill>
                  <a:schemeClr val="tx1">
                    <a:lumMod val="85000"/>
                    <a:lumOff val="15000"/>
                  </a:schemeClr>
                </a:solidFill>
                <a:effectLst/>
                <a:latin typeface="+mn-lt"/>
              </a:rPr>
              <a:t>.Να </a:t>
            </a:r>
            <a:r>
              <a:rPr lang="en-US" sz="1500" b="0" dirty="0">
                <a:solidFill>
                  <a:schemeClr val="tx1">
                    <a:lumMod val="85000"/>
                    <a:lumOff val="15000"/>
                  </a:schemeClr>
                </a:solidFill>
                <a:effectLst/>
                <a:latin typeface="+mn-lt"/>
              </a:rPr>
              <a:t>παρα</a:t>
            </a:r>
            <a:r>
              <a:rPr lang="en-US" sz="1500" b="0" dirty="0" err="1">
                <a:solidFill>
                  <a:schemeClr val="tx1">
                    <a:lumMod val="85000"/>
                    <a:lumOff val="15000"/>
                  </a:schemeClr>
                </a:solidFill>
                <a:effectLst/>
                <a:latin typeface="+mn-lt"/>
              </a:rPr>
              <a:t>κολουθείτε</a:t>
            </a:r>
            <a:r>
              <a:rPr lang="en-US" sz="1500" b="0" dirty="0">
                <a:solidFill>
                  <a:schemeClr val="tx1">
                    <a:lumMod val="85000"/>
                    <a:lumOff val="15000"/>
                  </a:schemeClr>
                </a:solidFill>
                <a:effectLst/>
                <a:latin typeface="+mn-lt"/>
              </a:rPr>
              <a:t> </a:t>
            </a:r>
            <a:r>
              <a:rPr lang="en-US" sz="1500" b="0" dirty="0" err="1">
                <a:solidFill>
                  <a:schemeClr val="tx1">
                    <a:lumMod val="85000"/>
                    <a:lumOff val="15000"/>
                  </a:schemeClr>
                </a:solidFill>
                <a:effectLst/>
                <a:latin typeface="+mn-lt"/>
              </a:rPr>
              <a:t>το</a:t>
            </a:r>
            <a:r>
              <a:rPr lang="en-US" sz="1500" b="0" dirty="0">
                <a:solidFill>
                  <a:schemeClr val="tx1">
                    <a:lumMod val="85000"/>
                    <a:lumOff val="15000"/>
                  </a:schemeClr>
                </a:solidFill>
                <a:effectLst/>
                <a:latin typeface="+mn-lt"/>
              </a:rPr>
              <a:t> πα</a:t>
            </a:r>
            <a:r>
              <a:rPr lang="en-US" sz="1500" b="0" dirty="0" err="1">
                <a:solidFill>
                  <a:schemeClr val="tx1">
                    <a:lumMod val="85000"/>
                    <a:lumOff val="15000"/>
                  </a:schemeClr>
                </a:solidFill>
                <a:effectLst/>
                <a:latin typeface="+mn-lt"/>
              </a:rPr>
              <a:t>ιδί</a:t>
            </a:r>
            <a:r>
              <a:rPr lang="en-US" sz="1500" b="0" dirty="0">
                <a:solidFill>
                  <a:schemeClr val="tx1">
                    <a:lumMod val="85000"/>
                    <a:lumOff val="15000"/>
                  </a:schemeClr>
                </a:solidFill>
                <a:effectLst/>
                <a:latin typeface="+mn-lt"/>
              </a:rPr>
              <a:t> </a:t>
            </a:r>
            <a:r>
              <a:rPr lang="en-US" sz="1500" b="0" dirty="0" err="1">
                <a:solidFill>
                  <a:schemeClr val="tx1">
                    <a:lumMod val="85000"/>
                    <a:lumOff val="15000"/>
                  </a:schemeClr>
                </a:solidFill>
                <a:effectLst/>
                <a:latin typeface="+mn-lt"/>
              </a:rPr>
              <a:t>δι</a:t>
            </a:r>
            <a:r>
              <a:rPr lang="en-US" sz="1500" b="0" dirty="0">
                <a:solidFill>
                  <a:schemeClr val="tx1">
                    <a:lumMod val="85000"/>
                    <a:lumOff val="15000"/>
                  </a:schemeClr>
                </a:solidFill>
                <a:effectLst/>
                <a:latin typeface="+mn-lt"/>
              </a:rPr>
              <a:t>αρκώς αναζητώντας τη σωστή συμπεριφορά και να το ανταμείβετε.</a:t>
            </a:r>
            <a:br>
              <a:rPr lang="en-US" sz="1500" b="0" dirty="0">
                <a:solidFill>
                  <a:schemeClr val="tx1">
                    <a:lumMod val="85000"/>
                    <a:lumOff val="15000"/>
                  </a:schemeClr>
                </a:solidFill>
                <a:effectLst/>
                <a:latin typeface="+mn-lt"/>
              </a:rPr>
            </a:br>
            <a:r>
              <a:rPr lang="el-GR" sz="1500" b="0" dirty="0" smtClean="0">
                <a:solidFill>
                  <a:schemeClr val="tx1">
                    <a:lumMod val="85000"/>
                    <a:lumOff val="15000"/>
                  </a:schemeClr>
                </a:solidFill>
                <a:effectLst/>
                <a:latin typeface="+mn-lt"/>
              </a:rPr>
              <a:t>7</a:t>
            </a:r>
            <a:r>
              <a:rPr lang="en-US" sz="1500" b="0" dirty="0" smtClean="0">
                <a:solidFill>
                  <a:schemeClr val="tx1">
                    <a:lumMod val="85000"/>
                    <a:lumOff val="15000"/>
                  </a:schemeClr>
                </a:solidFill>
                <a:effectLst/>
                <a:latin typeface="+mn-lt"/>
              </a:rPr>
              <a:t>. </a:t>
            </a:r>
            <a:r>
              <a:rPr lang="en-US" sz="1500" b="0" dirty="0">
                <a:solidFill>
                  <a:schemeClr val="tx1">
                    <a:lumMod val="85000"/>
                    <a:lumOff val="15000"/>
                  </a:schemeClr>
                </a:solidFill>
                <a:effectLst/>
                <a:latin typeface="+mn-lt"/>
              </a:rPr>
              <a:t>Η α</a:t>
            </a:r>
            <a:r>
              <a:rPr lang="en-US" sz="1500" b="0" dirty="0" err="1">
                <a:solidFill>
                  <a:schemeClr val="tx1">
                    <a:lumMod val="85000"/>
                    <a:lumOff val="15000"/>
                  </a:schemeClr>
                </a:solidFill>
                <a:effectLst/>
                <a:latin typeface="+mn-lt"/>
              </a:rPr>
              <a:t>ντ</a:t>
            </a:r>
            <a:r>
              <a:rPr lang="en-US" sz="1500" b="0" dirty="0">
                <a:solidFill>
                  <a:schemeClr val="tx1">
                    <a:lumMod val="85000"/>
                    <a:lumOff val="15000"/>
                  </a:schemeClr>
                </a:solidFill>
                <a:effectLst/>
                <a:latin typeface="+mn-lt"/>
              </a:rPr>
              <a:t>αμοιβή να δίνεται αμέσως χωρίς καθυστέρηση.</a:t>
            </a:r>
            <a:br>
              <a:rPr lang="en-US" sz="1500" b="0" dirty="0">
                <a:solidFill>
                  <a:schemeClr val="tx1">
                    <a:lumMod val="85000"/>
                    <a:lumOff val="15000"/>
                  </a:schemeClr>
                </a:solidFill>
                <a:effectLst/>
                <a:latin typeface="+mn-lt"/>
              </a:rPr>
            </a:br>
            <a:r>
              <a:rPr lang="el-GR" sz="1500" b="0" dirty="0" smtClean="0">
                <a:solidFill>
                  <a:schemeClr val="tx1">
                    <a:lumMod val="85000"/>
                    <a:lumOff val="15000"/>
                  </a:schemeClr>
                </a:solidFill>
                <a:effectLst/>
                <a:latin typeface="+mn-lt"/>
              </a:rPr>
              <a:t>8</a:t>
            </a:r>
            <a:r>
              <a:rPr lang="en-US" sz="1500" b="0" dirty="0" smtClean="0">
                <a:solidFill>
                  <a:schemeClr val="tx1">
                    <a:lumMod val="85000"/>
                    <a:lumOff val="15000"/>
                  </a:schemeClr>
                </a:solidFill>
                <a:effectLst/>
                <a:latin typeface="+mn-lt"/>
              </a:rPr>
              <a:t>. </a:t>
            </a:r>
            <a:r>
              <a:rPr lang="en-US" sz="1500" b="0" dirty="0" err="1">
                <a:solidFill>
                  <a:schemeClr val="tx1">
                    <a:lumMod val="85000"/>
                    <a:lumOff val="15000"/>
                  </a:schemeClr>
                </a:solidFill>
                <a:effectLst/>
                <a:latin typeface="+mn-lt"/>
              </a:rPr>
              <a:t>Δεσμευτείτε</a:t>
            </a:r>
            <a:r>
              <a:rPr lang="en-US" sz="1500" b="0" dirty="0">
                <a:solidFill>
                  <a:schemeClr val="tx1">
                    <a:lumMod val="85000"/>
                    <a:lumOff val="15000"/>
                  </a:schemeClr>
                </a:solidFill>
                <a:effectLst/>
                <a:latin typeface="+mn-lt"/>
              </a:rPr>
              <a:t> </a:t>
            </a:r>
            <a:r>
              <a:rPr lang="en-US" sz="1500" b="0" dirty="0" err="1">
                <a:solidFill>
                  <a:schemeClr val="tx1">
                    <a:lumMod val="85000"/>
                    <a:lumOff val="15000"/>
                  </a:schemeClr>
                </a:solidFill>
                <a:effectLst/>
                <a:latin typeface="+mn-lt"/>
              </a:rPr>
              <a:t>σε</a:t>
            </a:r>
            <a:r>
              <a:rPr lang="en-US" sz="1500" b="0" dirty="0">
                <a:solidFill>
                  <a:schemeClr val="tx1">
                    <a:lumMod val="85000"/>
                    <a:lumOff val="15000"/>
                  </a:schemeClr>
                </a:solidFill>
                <a:effectLst/>
                <a:latin typeface="+mn-lt"/>
              </a:rPr>
              <a:t> α</a:t>
            </a:r>
            <a:r>
              <a:rPr lang="en-US" sz="1500" b="0" dirty="0" err="1">
                <a:solidFill>
                  <a:schemeClr val="tx1">
                    <a:lumMod val="85000"/>
                    <a:lumOff val="15000"/>
                  </a:schemeClr>
                </a:solidFill>
                <a:effectLst/>
                <a:latin typeface="+mn-lt"/>
              </a:rPr>
              <a:t>ντ</a:t>
            </a:r>
            <a:r>
              <a:rPr lang="en-US" sz="1500" b="0" dirty="0">
                <a:solidFill>
                  <a:schemeClr val="tx1">
                    <a:lumMod val="85000"/>
                    <a:lumOff val="15000"/>
                  </a:schemeClr>
                </a:solidFill>
                <a:effectLst/>
                <a:latin typeface="+mn-lt"/>
              </a:rPr>
              <a:t>αμοιβές που μπορείτε να εκπληρώσετε.</a:t>
            </a:r>
            <a:br>
              <a:rPr lang="en-US" sz="1500" b="0" dirty="0">
                <a:solidFill>
                  <a:schemeClr val="tx1">
                    <a:lumMod val="85000"/>
                    <a:lumOff val="15000"/>
                  </a:schemeClr>
                </a:solidFill>
                <a:effectLst/>
                <a:latin typeface="+mn-lt"/>
              </a:rPr>
            </a:br>
            <a:r>
              <a:rPr lang="el-GR" sz="1500" b="0" dirty="0">
                <a:solidFill>
                  <a:schemeClr val="tx1">
                    <a:lumMod val="85000"/>
                    <a:lumOff val="15000"/>
                  </a:schemeClr>
                </a:solidFill>
                <a:latin typeface="+mn-lt"/>
              </a:rPr>
              <a:t>9</a:t>
            </a:r>
            <a:r>
              <a:rPr lang="en-US" sz="1500" b="0" dirty="0" smtClean="0">
                <a:solidFill>
                  <a:schemeClr val="tx1">
                    <a:lumMod val="85000"/>
                    <a:lumOff val="15000"/>
                  </a:schemeClr>
                </a:solidFill>
                <a:effectLst/>
                <a:latin typeface="+mn-lt"/>
              </a:rPr>
              <a:t>. </a:t>
            </a:r>
            <a:r>
              <a:rPr lang="en-US" sz="1500" b="0" dirty="0" err="1">
                <a:solidFill>
                  <a:schemeClr val="tx1">
                    <a:lumMod val="85000"/>
                    <a:lumOff val="15000"/>
                  </a:schemeClr>
                </a:solidFill>
                <a:effectLst/>
                <a:latin typeface="+mn-lt"/>
              </a:rPr>
              <a:t>Προτιμήστε</a:t>
            </a:r>
            <a:r>
              <a:rPr lang="en-US" sz="1500" b="0" dirty="0">
                <a:solidFill>
                  <a:schemeClr val="tx1">
                    <a:lumMod val="85000"/>
                    <a:lumOff val="15000"/>
                  </a:schemeClr>
                </a:solidFill>
                <a:effectLst/>
                <a:latin typeface="+mn-lt"/>
              </a:rPr>
              <a:t> α</a:t>
            </a:r>
            <a:r>
              <a:rPr lang="en-US" sz="1500" b="0" dirty="0" err="1">
                <a:solidFill>
                  <a:schemeClr val="tx1">
                    <a:lumMod val="85000"/>
                    <a:lumOff val="15000"/>
                  </a:schemeClr>
                </a:solidFill>
                <a:effectLst/>
                <a:latin typeface="+mn-lt"/>
              </a:rPr>
              <a:t>ντ</a:t>
            </a:r>
            <a:r>
              <a:rPr lang="en-US" sz="1500" b="0" dirty="0">
                <a:solidFill>
                  <a:schemeClr val="tx1">
                    <a:lumMod val="85000"/>
                    <a:lumOff val="15000"/>
                  </a:schemeClr>
                </a:solidFill>
                <a:effectLst/>
                <a:latin typeface="+mn-lt"/>
              </a:rPr>
              <a:t>αμοιβές που προωθούν την κοινωνική </a:t>
            </a:r>
            <a:r>
              <a:rPr lang="en-US" sz="1500" b="0" dirty="0" smtClean="0">
                <a:solidFill>
                  <a:schemeClr val="tx1">
                    <a:lumMod val="85000"/>
                    <a:lumOff val="15000"/>
                  </a:schemeClr>
                </a:solidFill>
                <a:effectLst/>
                <a:latin typeface="+mn-lt"/>
              </a:rPr>
              <a:t>επαφή</a:t>
            </a:r>
            <a:r>
              <a:rPr lang="en-US" sz="1500" b="0" dirty="0">
                <a:solidFill>
                  <a:schemeClr val="tx1">
                    <a:lumMod val="85000"/>
                    <a:lumOff val="15000"/>
                  </a:schemeClr>
                </a:solidFill>
                <a:effectLst/>
                <a:latin typeface="+mn-lt"/>
              </a:rPr>
              <a:t/>
            </a:r>
            <a:br>
              <a:rPr lang="en-US" sz="1500" b="0" dirty="0">
                <a:solidFill>
                  <a:schemeClr val="tx1">
                    <a:lumMod val="85000"/>
                    <a:lumOff val="15000"/>
                  </a:schemeClr>
                </a:solidFill>
                <a:effectLst/>
                <a:latin typeface="+mn-lt"/>
              </a:rPr>
            </a:br>
            <a:r>
              <a:rPr lang="en-US" sz="1500" b="0" dirty="0" smtClean="0">
                <a:solidFill>
                  <a:schemeClr val="tx1">
                    <a:lumMod val="85000"/>
                    <a:lumOff val="15000"/>
                  </a:schemeClr>
                </a:solidFill>
                <a:effectLst/>
                <a:latin typeface="+mn-lt"/>
              </a:rPr>
              <a:t>1</a:t>
            </a:r>
            <a:r>
              <a:rPr lang="el-GR" sz="1500" b="0" dirty="0" smtClean="0">
                <a:solidFill>
                  <a:schemeClr val="tx1">
                    <a:lumMod val="85000"/>
                    <a:lumOff val="15000"/>
                  </a:schemeClr>
                </a:solidFill>
                <a:effectLst/>
                <a:latin typeface="+mn-lt"/>
              </a:rPr>
              <a:t>0</a:t>
            </a:r>
            <a:r>
              <a:rPr lang="en-US" sz="1500" b="0" dirty="0" smtClean="0">
                <a:solidFill>
                  <a:schemeClr val="tx1">
                    <a:lumMod val="85000"/>
                    <a:lumOff val="15000"/>
                  </a:schemeClr>
                </a:solidFill>
                <a:effectLst/>
                <a:latin typeface="+mn-lt"/>
              </a:rPr>
              <a:t>. </a:t>
            </a:r>
            <a:r>
              <a:rPr lang="en-US" sz="1500" b="0" dirty="0" err="1">
                <a:solidFill>
                  <a:schemeClr val="tx1">
                    <a:lumMod val="85000"/>
                    <a:lumOff val="15000"/>
                  </a:schemeClr>
                </a:solidFill>
                <a:effectLst/>
                <a:latin typeface="+mn-lt"/>
              </a:rPr>
              <a:t>Στόχος</a:t>
            </a:r>
            <a:r>
              <a:rPr lang="en-US" sz="1500" b="0" dirty="0">
                <a:solidFill>
                  <a:schemeClr val="tx1">
                    <a:lumMod val="85000"/>
                    <a:lumOff val="15000"/>
                  </a:schemeClr>
                </a:solidFill>
                <a:effectLst/>
                <a:latin typeface="+mn-lt"/>
              </a:rPr>
              <a:t> </a:t>
            </a:r>
            <a:r>
              <a:rPr lang="en-US" sz="1500" b="0" dirty="0" err="1">
                <a:solidFill>
                  <a:schemeClr val="tx1">
                    <a:lumMod val="85000"/>
                    <a:lumOff val="15000"/>
                  </a:schemeClr>
                </a:solidFill>
                <a:effectLst/>
                <a:latin typeface="+mn-lt"/>
              </a:rPr>
              <a:t>είν</a:t>
            </a:r>
            <a:r>
              <a:rPr lang="en-US" sz="1500" b="0" dirty="0">
                <a:solidFill>
                  <a:schemeClr val="tx1">
                    <a:lumMod val="85000"/>
                    <a:lumOff val="15000"/>
                  </a:schemeClr>
                </a:solidFill>
                <a:effectLst/>
                <a:latin typeface="+mn-lt"/>
              </a:rPr>
              <a:t>αι να αντικατασταθεί σταδιακά η ανταμοιβή από τον έπαινο.</a:t>
            </a:r>
            <a:br>
              <a:rPr lang="en-US" sz="1500" b="0" dirty="0">
                <a:solidFill>
                  <a:schemeClr val="tx1">
                    <a:lumMod val="85000"/>
                    <a:lumOff val="15000"/>
                  </a:schemeClr>
                </a:solidFill>
                <a:effectLst/>
                <a:latin typeface="+mn-lt"/>
              </a:rPr>
            </a:br>
            <a:endParaRPr lang="en-US" sz="1500" b="0" dirty="0">
              <a:solidFill>
                <a:schemeClr val="tx1">
                  <a:lumMod val="85000"/>
                  <a:lumOff val="15000"/>
                </a:schemeClr>
              </a:solidFill>
              <a:latin typeface="+mn-lt"/>
            </a:endParaRPr>
          </a:p>
        </p:txBody>
      </p:sp>
      <p:pic>
        <p:nvPicPr>
          <p:cNvPr id="6" name="Graphic 5" descr="Checkmark">
            <a:extLst>
              <a:ext uri="{FF2B5EF4-FFF2-40B4-BE49-F238E27FC236}">
                <a16:creationId xmlns:a16="http://schemas.microsoft.com/office/drawing/2014/main" xmlns="" id="{E8742B47-1518-A677-98D3-8474788247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63516" y="2425266"/>
            <a:ext cx="2404323" cy="2404323"/>
          </a:xfrm>
          <a:prstGeom prst="rect">
            <a:avLst/>
          </a:prstGeom>
        </p:spPr>
      </p:pic>
    </p:spTree>
    <p:extLst>
      <p:ext uri="{BB962C8B-B14F-4D97-AF65-F5344CB8AC3E}">
        <p14:creationId xmlns:p14="http://schemas.microsoft.com/office/powerpoint/2010/main" val="1783585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430127AE-B29E-4FDF-99D2-A2F1E7003F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xmlns="" id="{9C9466AA-C21A-4C23-8137-04C53295BB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989"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xmlns="" id="{97F2DAE4-2F3C-4594-A107-2435D1D077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84496"/>
            <a:ext cx="4293360"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xmlns="" id="{1BE69641-D02C-48F0-8852-5FE363D48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355238"/>
            <a:ext cx="4381339"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xmlns="" id="{BD4EFF6A-7C71-4EFA-B386-711A102CC9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098072"/>
            <a:ext cx="3994190" cy="4767880"/>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9" name="Group 18">
            <a:extLst>
              <a:ext uri="{FF2B5EF4-FFF2-40B4-BE49-F238E27FC236}">
                <a16:creationId xmlns:a16="http://schemas.microsoft.com/office/drawing/2014/main" xmlns="" id="{7C4C19DC-E477-4A4D-81AC-7A8CD2E3BD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24577" y="0"/>
            <a:ext cx="4389519" cy="2916937"/>
            <a:chOff x="3124577" y="0"/>
            <a:chExt cx="4389519" cy="2916937"/>
          </a:xfrm>
        </p:grpSpPr>
        <p:sp>
          <p:nvSpPr>
            <p:cNvPr id="20" name="Freeform: Shape 19">
              <a:extLst>
                <a:ext uri="{FF2B5EF4-FFF2-40B4-BE49-F238E27FC236}">
                  <a16:creationId xmlns:a16="http://schemas.microsoft.com/office/drawing/2014/main" xmlns="" id="{858D5A3F-DB59-492A-AAD4-DDB33C65E9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xmlns="" id="{4CCD2426-E724-4490-8DAF-44913DC0A2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xmlns="" id="{70F4763F-257F-4661-BBBE-F60DBD2594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xmlns="" id="{A08466B8-FA9F-41C1-9FC8-CE7F859F15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25" name="Group 24">
            <a:extLst>
              <a:ext uri="{FF2B5EF4-FFF2-40B4-BE49-F238E27FC236}">
                <a16:creationId xmlns:a16="http://schemas.microsoft.com/office/drawing/2014/main" xmlns="" id="{108CEEDC-820E-402C-ACC8-D657846AD97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122942" y="0"/>
            <a:ext cx="4069058" cy="3547008"/>
            <a:chOff x="8122942" y="0"/>
            <a:chExt cx="4069058" cy="3547008"/>
          </a:xfrm>
        </p:grpSpPr>
        <p:sp>
          <p:nvSpPr>
            <p:cNvPr id="26" name="Freeform: Shape 25">
              <a:extLst>
                <a:ext uri="{FF2B5EF4-FFF2-40B4-BE49-F238E27FC236}">
                  <a16:creationId xmlns:a16="http://schemas.microsoft.com/office/drawing/2014/main" xmlns="" id="{EFE9B0A7-7EDC-4112-97B6-52DAEEA5A1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xmlns="" id="{D9593FC2-93D9-4849-B727-D3A46E4BB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xmlns="" id="{F7D68E5A-40AD-4DDB-ACD1-2CC982195C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xmlns="" id="{C56D0196-667E-4411-97BF-A9706C75B0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Content Placeholder 3">
            <a:extLst>
              <a:ext uri="{FF2B5EF4-FFF2-40B4-BE49-F238E27FC236}">
                <a16:creationId xmlns:a16="http://schemas.microsoft.com/office/drawing/2014/main" xmlns="" id="{1DB3C047-94B1-25FC-1ACE-1D8F7A9374C0}"/>
              </a:ext>
            </a:extLst>
          </p:cNvPr>
          <p:cNvSpPr>
            <a:spLocks noGrp="1"/>
          </p:cNvSpPr>
          <p:nvPr>
            <p:ph sz="half" idx="1"/>
          </p:nvPr>
        </p:nvSpPr>
        <p:spPr>
          <a:xfrm>
            <a:off x="723899" y="257175"/>
            <a:ext cx="11020425" cy="6343649"/>
          </a:xfrm>
        </p:spPr>
        <p:txBody>
          <a:bodyPr vert="horz" lIns="109728" tIns="109728" rIns="109728" bIns="91440" rtlCol="0">
            <a:normAutofit/>
          </a:bodyPr>
          <a:lstStyle/>
          <a:p>
            <a:pPr>
              <a:lnSpc>
                <a:spcPct val="130000"/>
              </a:lnSpc>
              <a:spcAft>
                <a:spcPts val="800"/>
              </a:spcAft>
            </a:pPr>
            <a:r>
              <a:rPr lang="en-US" b="1" dirty="0">
                <a:effectLst/>
              </a:rPr>
              <a:t>Χαρα</a:t>
            </a:r>
            <a:r>
              <a:rPr lang="en-US" b="1" dirty="0" err="1">
                <a:effectLst/>
              </a:rPr>
              <a:t>κτηριστικά</a:t>
            </a:r>
            <a:r>
              <a:rPr lang="en-US" b="1" dirty="0">
                <a:effectLst/>
              </a:rPr>
              <a:t> </a:t>
            </a:r>
            <a:r>
              <a:rPr lang="en-US" b="1" dirty="0" err="1">
                <a:effectLst/>
              </a:rPr>
              <a:t>ενός</a:t>
            </a:r>
            <a:r>
              <a:rPr lang="en-US" b="1" dirty="0">
                <a:effectLst/>
              </a:rPr>
              <a:t> επ</a:t>
            </a:r>
            <a:r>
              <a:rPr lang="en-US" b="1" dirty="0" err="1">
                <a:effectLst/>
              </a:rPr>
              <a:t>οικοδομητικού</a:t>
            </a:r>
            <a:r>
              <a:rPr lang="en-US" b="1" dirty="0">
                <a:effectLst/>
              </a:rPr>
              <a:t> επα</a:t>
            </a:r>
            <a:r>
              <a:rPr lang="en-US" b="1" dirty="0" err="1">
                <a:effectLst/>
              </a:rPr>
              <a:t>ίνου</a:t>
            </a:r>
            <a:r>
              <a:rPr lang="en-US" b="1" dirty="0">
                <a:effectLst/>
              </a:rPr>
              <a:t>:</a:t>
            </a:r>
          </a:p>
          <a:p>
            <a:pPr>
              <a:lnSpc>
                <a:spcPct val="130000"/>
              </a:lnSpc>
              <a:spcAft>
                <a:spcPts val="800"/>
              </a:spcAft>
            </a:pPr>
            <a:r>
              <a:rPr lang="en-US" dirty="0">
                <a:effectLst/>
              </a:rPr>
              <a:t>Α. </a:t>
            </a:r>
            <a:r>
              <a:rPr lang="en-US" dirty="0" err="1">
                <a:effectLst/>
              </a:rPr>
              <a:t>Περιγράφουμε</a:t>
            </a:r>
            <a:r>
              <a:rPr lang="en-US" dirty="0">
                <a:effectLst/>
              </a:rPr>
              <a:t> </a:t>
            </a:r>
            <a:r>
              <a:rPr lang="en-US" dirty="0" err="1">
                <a:effectLst/>
              </a:rPr>
              <a:t>λε</a:t>
            </a:r>
            <a:r>
              <a:rPr lang="en-US" dirty="0">
                <a:effectLst/>
              </a:rPr>
              <a:t>πτομερώς αυτό που συμβαίνει ή τα θετικά συναισθήματα που παρατηρούμε στο παιδί και δεν εξαντλούμαστε σε ένα γενικό μπράβο.</a:t>
            </a:r>
          </a:p>
          <a:p>
            <a:pPr>
              <a:lnSpc>
                <a:spcPct val="130000"/>
              </a:lnSpc>
              <a:spcAft>
                <a:spcPts val="800"/>
              </a:spcAft>
            </a:pPr>
            <a:r>
              <a:rPr lang="en-US" dirty="0">
                <a:effectLst/>
              </a:rPr>
              <a:t>Β. </a:t>
            </a:r>
            <a:r>
              <a:rPr lang="en-US" dirty="0" err="1">
                <a:effectLst/>
              </a:rPr>
              <a:t>Τον</a:t>
            </a:r>
            <a:r>
              <a:rPr lang="en-US" dirty="0">
                <a:effectLst/>
              </a:rPr>
              <a:t> </a:t>
            </a:r>
            <a:r>
              <a:rPr lang="en-US" dirty="0" err="1">
                <a:effectLst/>
              </a:rPr>
              <a:t>δίνουμε</a:t>
            </a:r>
            <a:r>
              <a:rPr lang="en-US" dirty="0">
                <a:effectLst/>
              </a:rPr>
              <a:t> α</a:t>
            </a:r>
            <a:r>
              <a:rPr lang="en-US" dirty="0" err="1">
                <a:effectLst/>
              </a:rPr>
              <a:t>μέσως</a:t>
            </a:r>
            <a:r>
              <a:rPr lang="en-US" dirty="0">
                <a:effectLst/>
              </a:rPr>
              <a:t> </a:t>
            </a:r>
            <a:r>
              <a:rPr lang="en-US" dirty="0" err="1">
                <a:effectLst/>
              </a:rPr>
              <a:t>μόλις</a:t>
            </a:r>
            <a:r>
              <a:rPr lang="en-US" dirty="0">
                <a:effectLst/>
              </a:rPr>
              <a:t> παρα</a:t>
            </a:r>
            <a:r>
              <a:rPr lang="en-US" dirty="0" err="1">
                <a:effectLst/>
              </a:rPr>
              <a:t>τηρήσουμε</a:t>
            </a:r>
            <a:r>
              <a:rPr lang="en-US" dirty="0">
                <a:effectLst/>
              </a:rPr>
              <a:t> </a:t>
            </a:r>
            <a:r>
              <a:rPr lang="en-US" dirty="0" err="1">
                <a:effectLst/>
              </a:rPr>
              <a:t>την</a:t>
            </a:r>
            <a:r>
              <a:rPr lang="en-US" dirty="0">
                <a:effectLst/>
              </a:rPr>
              <a:t> επ</a:t>
            </a:r>
            <a:r>
              <a:rPr lang="en-US" dirty="0" err="1">
                <a:effectLst/>
              </a:rPr>
              <a:t>ιθυμητή</a:t>
            </a:r>
            <a:r>
              <a:rPr lang="en-US" dirty="0">
                <a:effectLst/>
              </a:rPr>
              <a:t> </a:t>
            </a:r>
            <a:r>
              <a:rPr lang="en-US" dirty="0" err="1">
                <a:effectLst/>
              </a:rPr>
              <a:t>συμ</a:t>
            </a:r>
            <a:r>
              <a:rPr lang="en-US" dirty="0">
                <a:effectLst/>
              </a:rPr>
              <a:t>περιφορά.</a:t>
            </a:r>
          </a:p>
          <a:p>
            <a:pPr>
              <a:lnSpc>
                <a:spcPct val="130000"/>
              </a:lnSpc>
              <a:spcAft>
                <a:spcPts val="800"/>
              </a:spcAft>
            </a:pPr>
            <a:r>
              <a:rPr lang="en-US" dirty="0">
                <a:effectLst/>
              </a:rPr>
              <a:t>Γ. </a:t>
            </a:r>
            <a:r>
              <a:rPr lang="el-GR" dirty="0"/>
              <a:t>Προσοχή στα</a:t>
            </a:r>
            <a:r>
              <a:rPr lang="en-US" dirty="0">
                <a:effectLst/>
              </a:rPr>
              <a:t> </a:t>
            </a:r>
            <a:r>
              <a:rPr lang="en-US" dirty="0" err="1">
                <a:effectLst/>
              </a:rPr>
              <a:t>μη</a:t>
            </a:r>
            <a:r>
              <a:rPr lang="en-US" dirty="0">
                <a:effectLst/>
              </a:rPr>
              <a:t> </a:t>
            </a:r>
            <a:r>
              <a:rPr lang="en-US" dirty="0" err="1">
                <a:effectLst/>
              </a:rPr>
              <a:t>λεκτικά</a:t>
            </a:r>
            <a:r>
              <a:rPr lang="en-US" dirty="0">
                <a:effectLst/>
              </a:rPr>
              <a:t> </a:t>
            </a:r>
            <a:r>
              <a:rPr lang="en-US" dirty="0" err="1">
                <a:effectLst/>
              </a:rPr>
              <a:t>στοιχεί</a:t>
            </a:r>
            <a:r>
              <a:rPr lang="en-US" dirty="0">
                <a:effectLst/>
              </a:rPr>
              <a:t>α του επαίνου που προσφέρουμε.</a:t>
            </a:r>
          </a:p>
          <a:p>
            <a:pPr>
              <a:lnSpc>
                <a:spcPct val="130000"/>
              </a:lnSpc>
              <a:spcAft>
                <a:spcPts val="800"/>
              </a:spcAft>
            </a:pPr>
            <a:r>
              <a:rPr lang="en-US" dirty="0">
                <a:effectLst/>
              </a:rPr>
              <a:t> Δ</a:t>
            </a:r>
            <a:r>
              <a:rPr lang="en-US" dirty="0" smtClean="0">
                <a:effectLst/>
              </a:rPr>
              <a:t>.</a:t>
            </a:r>
            <a:r>
              <a:rPr lang="el-GR" dirty="0" smtClean="0">
                <a:effectLst/>
              </a:rPr>
              <a:t> </a:t>
            </a:r>
            <a:r>
              <a:rPr lang="en-US" dirty="0" err="1" smtClean="0">
                <a:effectLst/>
              </a:rPr>
              <a:t>Ότ</a:t>
            </a:r>
            <a:r>
              <a:rPr lang="en-US" dirty="0" smtClean="0">
                <a:effectLst/>
              </a:rPr>
              <a:t>αν </a:t>
            </a:r>
            <a:r>
              <a:rPr lang="en-US" dirty="0">
                <a:effectLst/>
              </a:rPr>
              <a:t>αποφασίζουμε να επαινέσουμε κάποιον, δεν το συνδυάζουμε με κάτι αρνητικό.</a:t>
            </a:r>
          </a:p>
          <a:p>
            <a:pPr>
              <a:lnSpc>
                <a:spcPct val="130000"/>
              </a:lnSpc>
              <a:spcAft>
                <a:spcPts val="800"/>
              </a:spcAft>
            </a:pPr>
            <a:r>
              <a:rPr lang="el-GR" dirty="0"/>
              <a:t>Ε</a:t>
            </a:r>
            <a:r>
              <a:rPr lang="en-US" dirty="0">
                <a:effectLst/>
              </a:rPr>
              <a:t>. Ο έπα</a:t>
            </a:r>
            <a:r>
              <a:rPr lang="en-US" dirty="0" err="1">
                <a:effectLst/>
              </a:rPr>
              <a:t>ινος</a:t>
            </a:r>
            <a:r>
              <a:rPr lang="en-US" dirty="0">
                <a:effectLst/>
              </a:rPr>
              <a:t> μπ</a:t>
            </a:r>
            <a:r>
              <a:rPr lang="en-US" dirty="0" err="1">
                <a:effectLst/>
              </a:rPr>
              <a:t>ορεί</a:t>
            </a:r>
            <a:r>
              <a:rPr lang="en-US" dirty="0">
                <a:effectLst/>
              </a:rPr>
              <a:t> να </a:t>
            </a:r>
            <a:r>
              <a:rPr lang="en-US" dirty="0" err="1">
                <a:effectLst/>
              </a:rPr>
              <a:t>δίνετ</a:t>
            </a:r>
            <a:r>
              <a:rPr lang="en-US" dirty="0">
                <a:effectLst/>
              </a:rPr>
              <a:t>αι άμεσα στο παιδί ή έμμεσα</a:t>
            </a:r>
            <a:r>
              <a:rPr lang="el-GR" dirty="0"/>
              <a:t>.</a:t>
            </a:r>
            <a:endParaRPr lang="en-US" dirty="0">
              <a:effectLst/>
            </a:endParaRPr>
          </a:p>
          <a:p>
            <a:pPr>
              <a:lnSpc>
                <a:spcPct val="130000"/>
              </a:lnSpc>
            </a:pPr>
            <a:endParaRPr lang="en-US" sz="500" dirty="0"/>
          </a:p>
        </p:txBody>
      </p:sp>
    </p:spTree>
    <p:extLst>
      <p:ext uri="{BB962C8B-B14F-4D97-AF65-F5344CB8AC3E}">
        <p14:creationId xmlns:p14="http://schemas.microsoft.com/office/powerpoint/2010/main" val="3690889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430127AE-B29E-4FDF-99D2-A2F1E7003F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93B4D24-F4A8-4141-A20A-E0575D1996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2" name="Group 11">
            <a:extLst>
              <a:ext uri="{FF2B5EF4-FFF2-40B4-BE49-F238E27FC236}">
                <a16:creationId xmlns:a16="http://schemas.microsoft.com/office/drawing/2014/main" xmlns="" id="{6CCEEF8A-4A3A-4B35-AA57-D804767F5AD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0"/>
            <a:ext cx="12191696" cy="6170490"/>
            <a:chOff x="-2" y="0"/>
            <a:chExt cx="12191696" cy="6170490"/>
          </a:xfrm>
        </p:grpSpPr>
        <p:sp>
          <p:nvSpPr>
            <p:cNvPr id="13" name="Freeform: Shape 12">
              <a:extLst>
                <a:ext uri="{FF2B5EF4-FFF2-40B4-BE49-F238E27FC236}">
                  <a16:creationId xmlns:a16="http://schemas.microsoft.com/office/drawing/2014/main" xmlns="" id="{55A741C2-AB82-4BF5-9324-5D0B56A3D0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DCD46807-BF17-4E5D-90A8-A062604C00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xmlns="" id="{823926DB-76C8-474A-B5FB-F43C59E33F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xmlns="" id="{3C1F5347-E00A-4E12-AC11-18E0B1AF2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3" name="Content Placeholder 2">
            <a:extLst>
              <a:ext uri="{FF2B5EF4-FFF2-40B4-BE49-F238E27FC236}">
                <a16:creationId xmlns:a16="http://schemas.microsoft.com/office/drawing/2014/main" xmlns="" id="{BFF0B7F4-4947-F4FC-7ABB-A06159929FA5}"/>
              </a:ext>
            </a:extLst>
          </p:cNvPr>
          <p:cNvSpPr>
            <a:spLocks noGrp="1"/>
          </p:cNvSpPr>
          <p:nvPr>
            <p:ph sz="half" idx="1"/>
          </p:nvPr>
        </p:nvSpPr>
        <p:spPr>
          <a:xfrm>
            <a:off x="752474" y="190501"/>
            <a:ext cx="10677525" cy="6372223"/>
          </a:xfrm>
        </p:spPr>
        <p:txBody>
          <a:bodyPr vert="horz" lIns="109728" tIns="109728" rIns="109728" bIns="91440" rtlCol="0">
            <a:normAutofit/>
          </a:bodyPr>
          <a:lstStyle/>
          <a:p>
            <a:pPr>
              <a:lnSpc>
                <a:spcPct val="130000"/>
              </a:lnSpc>
              <a:spcAft>
                <a:spcPts val="800"/>
              </a:spcAft>
            </a:pPr>
            <a:r>
              <a:rPr lang="en-US" b="1" dirty="0">
                <a:effectLst/>
              </a:rPr>
              <a:t>ΠΡΟΣΟΧΗ ΣΤΗΝ ΥΠΕΡΒΟΛΙΚΗ ΑΝΕΚΤΙΚΟΤΗΤΑ ΚΑΙ ΤΗΝ ΥΠΕΡΠΡΟΣΤΑΣΙΑ</a:t>
            </a:r>
          </a:p>
          <a:p>
            <a:pPr>
              <a:lnSpc>
                <a:spcPct val="130000"/>
              </a:lnSpc>
              <a:spcAft>
                <a:spcPts val="800"/>
              </a:spcAft>
            </a:pPr>
            <a:r>
              <a:rPr lang="en-US" dirty="0">
                <a:effectLst/>
              </a:rPr>
              <a:t>Η </a:t>
            </a:r>
            <a:r>
              <a:rPr lang="en-US" b="1" dirty="0">
                <a:effectLst/>
              </a:rPr>
              <a:t>υπ</a:t>
            </a:r>
            <a:r>
              <a:rPr lang="en-US" b="1" dirty="0" err="1">
                <a:effectLst/>
              </a:rPr>
              <a:t>ερ</a:t>
            </a:r>
            <a:r>
              <a:rPr lang="en-US" b="1" dirty="0">
                <a:effectLst/>
              </a:rPr>
              <a:t>βολική ανεκτικότητα </a:t>
            </a:r>
            <a:r>
              <a:rPr lang="en-US" dirty="0">
                <a:effectLst/>
              </a:rPr>
              <a:t>δεν σημαίνει απαραίτητα καλοσύνη. </a:t>
            </a:r>
          </a:p>
          <a:p>
            <a:pPr>
              <a:lnSpc>
                <a:spcPct val="130000"/>
              </a:lnSpc>
              <a:spcAft>
                <a:spcPts val="800"/>
              </a:spcAft>
            </a:pPr>
            <a:r>
              <a:rPr lang="en-US" dirty="0">
                <a:effectLst/>
              </a:rPr>
              <a:t>Κα</a:t>
            </a:r>
            <a:r>
              <a:rPr lang="en-US" dirty="0" err="1">
                <a:effectLst/>
              </a:rPr>
              <a:t>λοσύνη</a:t>
            </a:r>
            <a:r>
              <a:rPr lang="en-US" dirty="0">
                <a:effectLst/>
              </a:rPr>
              <a:t> </a:t>
            </a:r>
            <a:r>
              <a:rPr lang="en-US" dirty="0" err="1">
                <a:effectLst/>
              </a:rPr>
              <a:t>σημ</a:t>
            </a:r>
            <a:r>
              <a:rPr lang="en-US" dirty="0">
                <a:effectLst/>
              </a:rPr>
              <a:t>αίνει να σέβεστε το παιδί και τον εαυτό σας. </a:t>
            </a:r>
          </a:p>
          <a:p>
            <a:pPr>
              <a:lnSpc>
                <a:spcPct val="130000"/>
              </a:lnSpc>
              <a:spcAft>
                <a:spcPts val="800"/>
              </a:spcAft>
            </a:pPr>
            <a:r>
              <a:rPr lang="en-US" dirty="0" err="1">
                <a:effectLst/>
              </a:rPr>
              <a:t>Σε</a:t>
            </a:r>
            <a:r>
              <a:rPr lang="en-US" dirty="0">
                <a:effectLst/>
              </a:rPr>
              <a:t>βασμό δείχνει το να αναγνωρίζετε το συναίσθημα του παιδιού. </a:t>
            </a:r>
          </a:p>
          <a:p>
            <a:pPr>
              <a:lnSpc>
                <a:spcPct val="130000"/>
              </a:lnSpc>
              <a:spcAft>
                <a:spcPts val="800"/>
              </a:spcAft>
            </a:pPr>
            <a:r>
              <a:rPr lang="en-US" dirty="0" err="1">
                <a:effectLst/>
              </a:rPr>
              <a:t>Σε</a:t>
            </a:r>
            <a:r>
              <a:rPr lang="en-US" dirty="0">
                <a:effectLst/>
              </a:rPr>
              <a:t>βασμό δείχνει το να έχετε εμπιστοσύνη ότι τα παιδιά μπορούν να αντέξουν την απογοήτευση και να αναπτύξουν την αίσθηση ότι είναι ικανά. </a:t>
            </a:r>
          </a:p>
          <a:p>
            <a:pPr>
              <a:lnSpc>
                <a:spcPct val="130000"/>
              </a:lnSpc>
              <a:spcAft>
                <a:spcPts val="800"/>
              </a:spcAft>
            </a:pPr>
            <a:r>
              <a:rPr lang="en-US" dirty="0">
                <a:effectLst/>
              </a:rPr>
              <a:t> Η </a:t>
            </a:r>
            <a:r>
              <a:rPr lang="en-US" b="1" dirty="0">
                <a:effectLst/>
              </a:rPr>
              <a:t>υπ</a:t>
            </a:r>
            <a:r>
              <a:rPr lang="en-US" b="1" dirty="0" err="1">
                <a:effectLst/>
              </a:rPr>
              <a:t>ερ</a:t>
            </a:r>
            <a:r>
              <a:rPr lang="en-US" b="1" dirty="0">
                <a:effectLst/>
              </a:rPr>
              <a:t>προστασία</a:t>
            </a:r>
            <a:r>
              <a:rPr lang="en-US" dirty="0">
                <a:effectLst/>
              </a:rPr>
              <a:t> είναι επίσης άσκηση υπερβολικού ελέγχου. </a:t>
            </a:r>
          </a:p>
          <a:p>
            <a:pPr>
              <a:lnSpc>
                <a:spcPct val="130000"/>
              </a:lnSpc>
              <a:spcAft>
                <a:spcPts val="800"/>
              </a:spcAft>
            </a:pPr>
            <a:r>
              <a:rPr lang="en-US" dirty="0" err="1">
                <a:effectLst/>
              </a:rPr>
              <a:t>Ότ</a:t>
            </a:r>
            <a:r>
              <a:rPr lang="en-US" dirty="0">
                <a:effectLst/>
              </a:rPr>
              <a:t>αν κάνετε εσείς πράγματα ή παίρνετε αποφάσεις για το παιδί, του αρνείστε μια σημαντική εμπειρία – την εμπειρία του να διαχειρίζεται τις ματαιώσεις, τις απογοητεύσεις του. </a:t>
            </a:r>
            <a:endParaRPr lang="en-US" dirty="0"/>
          </a:p>
        </p:txBody>
      </p:sp>
    </p:spTree>
    <p:extLst>
      <p:ext uri="{BB962C8B-B14F-4D97-AF65-F5344CB8AC3E}">
        <p14:creationId xmlns:p14="http://schemas.microsoft.com/office/powerpoint/2010/main" val="359933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7A6F03D8-5DC1-177B-DBCC-4CB608401147}"/>
              </a:ext>
            </a:extLst>
          </p:cNvPr>
          <p:cNvGraphicFramePr>
            <a:graphicFrameLocks noGrp="1"/>
          </p:cNvGraphicFramePr>
          <p:nvPr>
            <p:ph sz="half" idx="1"/>
            <p:extLst>
              <p:ext uri="{D42A27DB-BD31-4B8C-83A1-F6EECF244321}">
                <p14:modId xmlns:p14="http://schemas.microsoft.com/office/powerpoint/2010/main" val="2083154828"/>
              </p:ext>
            </p:extLst>
          </p:nvPr>
        </p:nvGraphicFramePr>
        <p:xfrm>
          <a:off x="1379064" y="606490"/>
          <a:ext cx="10260485" cy="5281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8080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93B4D24-F4A8-4141-A20A-E0575D1996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xmlns="" id="{6CCEEF8A-4A3A-4B35-AA57-D804767F5AD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0"/>
            <a:ext cx="12191696" cy="6170490"/>
            <a:chOff x="-2" y="0"/>
            <a:chExt cx="12191696" cy="6170490"/>
          </a:xfrm>
          <a:solidFill>
            <a:schemeClr val="accent4">
              <a:lumMod val="40000"/>
              <a:lumOff val="60000"/>
            </a:schemeClr>
          </a:solidFill>
        </p:grpSpPr>
        <p:sp>
          <p:nvSpPr>
            <p:cNvPr id="11" name="Freeform: Shape 10">
              <a:extLst>
                <a:ext uri="{FF2B5EF4-FFF2-40B4-BE49-F238E27FC236}">
                  <a16:creationId xmlns:a16="http://schemas.microsoft.com/office/drawing/2014/main" xmlns="" id="{55A741C2-AB82-4BF5-9324-5D0B56A3D0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DCD46807-BF17-4E5D-90A8-A062604C00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xmlns="" id="{823926DB-76C8-474A-B5FB-F43C59E33F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xmlns="" id="{3C1F5347-E00A-4E12-AC11-18E0B1AF2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3" name="Content Placeholder 2">
            <a:extLst>
              <a:ext uri="{FF2B5EF4-FFF2-40B4-BE49-F238E27FC236}">
                <a16:creationId xmlns:a16="http://schemas.microsoft.com/office/drawing/2014/main" xmlns="" id="{0E3FE35D-4630-B841-59A0-66E6ED0B18D2}"/>
              </a:ext>
            </a:extLst>
          </p:cNvPr>
          <p:cNvSpPr>
            <a:spLocks noGrp="1"/>
          </p:cNvSpPr>
          <p:nvPr>
            <p:ph idx="1"/>
          </p:nvPr>
        </p:nvSpPr>
        <p:spPr>
          <a:xfrm>
            <a:off x="1380931" y="543010"/>
            <a:ext cx="8910897" cy="4747447"/>
          </a:xfrm>
        </p:spPr>
        <p:txBody>
          <a:bodyPr>
            <a:normAutofit fontScale="92500"/>
          </a:bodyPr>
          <a:lstStyle/>
          <a:p>
            <a:pPr algn="just">
              <a:lnSpc>
                <a:spcPct val="130000"/>
              </a:lnSpc>
              <a:spcAft>
                <a:spcPts val="800"/>
              </a:spcAft>
            </a:pPr>
            <a:r>
              <a:rPr lang="el-GR" kern="100" dirty="0">
                <a:effectLst/>
                <a:latin typeface="Aptos" panose="020B0004020202020204" pitchFamily="34" charset="0"/>
                <a:ea typeface="Aptos" panose="020B0004020202020204" pitchFamily="34" charset="0"/>
                <a:cs typeface="Times New Roman" panose="02020603050405020304" pitchFamily="18" charset="0"/>
              </a:rPr>
              <a:t>Η</a:t>
            </a:r>
            <a:r>
              <a:rPr lang="en-GB" kern="100" dirty="0">
                <a:effectLst/>
                <a:latin typeface="Aptos" panose="020B0004020202020204" pitchFamily="34" charset="0"/>
                <a:ea typeface="Aptos" panose="020B0004020202020204" pitchFamily="34" charset="0"/>
                <a:cs typeface="Times New Roman" panose="02020603050405020304" pitchFamily="18" charset="0"/>
              </a:rPr>
              <a:t> </a:t>
            </a:r>
            <a:r>
              <a:rPr lang="el-GR" b="1" kern="100" dirty="0">
                <a:effectLst/>
                <a:latin typeface="Aptos" panose="020B0004020202020204" pitchFamily="34" charset="0"/>
                <a:ea typeface="Aptos" panose="020B0004020202020204" pitchFamily="34" charset="0"/>
                <a:cs typeface="Times New Roman" panose="02020603050405020304" pitchFamily="18" charset="0"/>
              </a:rPr>
              <a:t>Θετική Διαπαιδαγώγηση</a:t>
            </a:r>
            <a:r>
              <a:rPr lang="en-GB" kern="100" dirty="0">
                <a:effectLst/>
                <a:latin typeface="Aptos" panose="020B0004020202020204" pitchFamily="34" charset="0"/>
                <a:ea typeface="Aptos" panose="020B0004020202020204" pitchFamily="34" charset="0"/>
                <a:cs typeface="Times New Roman" panose="02020603050405020304" pitchFamily="18" charset="0"/>
              </a:rPr>
              <a:t> </a:t>
            </a:r>
            <a:r>
              <a:rPr lang="el-GR" kern="100" dirty="0">
                <a:effectLst/>
                <a:latin typeface="Aptos" panose="020B0004020202020204" pitchFamily="34" charset="0"/>
                <a:ea typeface="Aptos" panose="020B0004020202020204" pitchFamily="34" charset="0"/>
                <a:cs typeface="Times New Roman" panose="02020603050405020304" pitchFamily="18" charset="0"/>
              </a:rPr>
              <a:t>είναι μία</a:t>
            </a:r>
            <a:r>
              <a:rPr lang="en-GB" kern="100" dirty="0">
                <a:effectLst/>
                <a:latin typeface="Aptos" panose="020B0004020202020204" pitchFamily="34" charset="0"/>
                <a:ea typeface="Aptos" panose="020B0004020202020204" pitchFamily="34" charset="0"/>
                <a:cs typeface="Times New Roman" panose="02020603050405020304" pitchFamily="18" charset="0"/>
              </a:rPr>
              <a:t> </a:t>
            </a:r>
            <a:r>
              <a:rPr lang="el-GR" kern="100" dirty="0">
                <a:effectLst/>
                <a:latin typeface="Aptos" panose="020B0004020202020204" pitchFamily="34" charset="0"/>
                <a:ea typeface="Aptos" panose="020B0004020202020204" pitchFamily="34" charset="0"/>
                <a:cs typeface="Times New Roman" panose="02020603050405020304" pitchFamily="18" charset="0"/>
              </a:rPr>
              <a:t>μέθοδος εκπαίδευσης που</a:t>
            </a:r>
            <a:r>
              <a:rPr lang="en-GB" kern="100" dirty="0">
                <a:effectLst/>
                <a:latin typeface="Aptos" panose="020B0004020202020204" pitchFamily="34" charset="0"/>
                <a:ea typeface="Aptos" panose="020B0004020202020204" pitchFamily="34" charset="0"/>
                <a:cs typeface="Times New Roman" panose="02020603050405020304" pitchFamily="18" charset="0"/>
              </a:rPr>
              <a:t> </a:t>
            </a:r>
            <a:r>
              <a:rPr lang="el-GR" kern="100" dirty="0">
                <a:effectLst/>
                <a:latin typeface="Aptos" panose="020B0004020202020204" pitchFamily="34" charset="0"/>
                <a:ea typeface="Aptos" panose="020B0004020202020204" pitchFamily="34" charset="0"/>
                <a:cs typeface="Times New Roman" panose="02020603050405020304" pitchFamily="18" charset="0"/>
              </a:rPr>
              <a:t>δίνει έμφαση στον </a:t>
            </a:r>
            <a:r>
              <a:rPr lang="el-GR" b="1" kern="100" dirty="0">
                <a:effectLst/>
                <a:latin typeface="Aptos" panose="020B0004020202020204" pitchFamily="34" charset="0"/>
                <a:ea typeface="Aptos" panose="020B0004020202020204" pitchFamily="34" charset="0"/>
                <a:cs typeface="Times New Roman" panose="02020603050405020304" pitchFamily="18" charset="0"/>
              </a:rPr>
              <a:t>αμοιβαίο σεβασμό</a:t>
            </a:r>
            <a:r>
              <a:rPr lang="en-GB" b="1" kern="100" dirty="0">
                <a:effectLst/>
                <a:latin typeface="Aptos" panose="020B0004020202020204" pitchFamily="34" charset="0"/>
                <a:ea typeface="Aptos" panose="020B0004020202020204" pitchFamily="34" charset="0"/>
                <a:cs typeface="Times New Roman" panose="02020603050405020304" pitchFamily="18" charset="0"/>
              </a:rPr>
              <a:t> </a:t>
            </a:r>
            <a:r>
              <a:rPr lang="el-GR" kern="100" dirty="0">
                <a:effectLst/>
                <a:latin typeface="Aptos" panose="020B0004020202020204" pitchFamily="34" charset="0"/>
                <a:ea typeface="Aptos" panose="020B0004020202020204" pitchFamily="34" charset="0"/>
                <a:cs typeface="Times New Roman" panose="02020603050405020304" pitchFamily="18" charset="0"/>
              </a:rPr>
              <a:t>και χρησιμοποιεί ως βασικό εργαλείο τη </a:t>
            </a:r>
            <a:r>
              <a:rPr lang="el-GR" b="1" kern="100" dirty="0">
                <a:effectLst/>
                <a:latin typeface="Aptos" panose="020B0004020202020204" pitchFamily="34" charset="0"/>
                <a:ea typeface="Aptos" panose="020B0004020202020204" pitchFamily="34" charset="0"/>
                <a:cs typeface="Times New Roman" panose="02020603050405020304" pitchFamily="18" charset="0"/>
              </a:rPr>
              <a:t>θετική καθοδήγηση</a:t>
            </a:r>
            <a:r>
              <a:rPr lang="el-GR" kern="100" dirty="0">
                <a:effectLst/>
                <a:latin typeface="Aptos" panose="020B0004020202020204" pitchFamily="34" charset="0"/>
                <a:ea typeface="Aptos" panose="020B0004020202020204" pitchFamily="34" charset="0"/>
                <a:cs typeface="Times New Roman" panose="02020603050405020304" pitchFamily="18" charset="0"/>
              </a:rPr>
              <a:t>. </a:t>
            </a:r>
          </a:p>
          <a:p>
            <a:pPr algn="just">
              <a:lnSpc>
                <a:spcPct val="130000"/>
              </a:lnSpc>
              <a:spcAft>
                <a:spcPts val="800"/>
              </a:spcAft>
            </a:pPr>
            <a:r>
              <a:rPr lang="el-GR" kern="100" dirty="0">
                <a:effectLst/>
                <a:latin typeface="Aptos" panose="020B0004020202020204" pitchFamily="34" charset="0"/>
                <a:ea typeface="Aptos" panose="020B0004020202020204" pitchFamily="34" charset="0"/>
                <a:cs typeface="Times New Roman" panose="02020603050405020304" pitchFamily="18" charset="0"/>
              </a:rPr>
              <a:t>Βασίζεται στο να μάθουμε πώς να συμπεριφερόμαστε μέσω του θετικού παραδείγματος και να εστιάζουμε στο</a:t>
            </a:r>
            <a:r>
              <a:rPr lang="en-GB" kern="100" dirty="0">
                <a:effectLst/>
                <a:latin typeface="Aptos" panose="020B0004020202020204" pitchFamily="34" charset="0"/>
                <a:ea typeface="Aptos" panose="020B0004020202020204" pitchFamily="34" charset="0"/>
                <a:cs typeface="Times New Roman" panose="02020603050405020304" pitchFamily="18" charset="0"/>
              </a:rPr>
              <a:t> </a:t>
            </a:r>
            <a:r>
              <a:rPr lang="el-GR" kern="100" dirty="0">
                <a:effectLst/>
                <a:latin typeface="Aptos" panose="020B0004020202020204" pitchFamily="34" charset="0"/>
                <a:ea typeface="Aptos" panose="020B0004020202020204" pitchFamily="34" charset="0"/>
                <a:cs typeface="Times New Roman" panose="02020603050405020304" pitchFamily="18" charset="0"/>
              </a:rPr>
              <a:t>τι μπορούμε να κάνουμε </a:t>
            </a:r>
            <a:r>
              <a:rPr lang="el-GR" u="sng" kern="100" dirty="0">
                <a:effectLst/>
                <a:latin typeface="Aptos" panose="020B0004020202020204" pitchFamily="34" charset="0"/>
                <a:ea typeface="Aptos" panose="020B0004020202020204" pitchFamily="34" charset="0"/>
                <a:cs typeface="Times New Roman" panose="02020603050405020304" pitchFamily="18" charset="0"/>
              </a:rPr>
              <a:t>για να διορθώσουμε ένα λάθος και όχι να τιμωρήσουμε μια πράξη</a:t>
            </a:r>
            <a:r>
              <a:rPr lang="el-GR" kern="100" dirty="0">
                <a:effectLst/>
                <a:latin typeface="Aptos" panose="020B0004020202020204" pitchFamily="34" charset="0"/>
                <a:ea typeface="Aptos" panose="020B0004020202020204" pitchFamily="34" charset="0"/>
                <a:cs typeface="Times New Roman" panose="02020603050405020304" pitchFamily="18" charset="0"/>
              </a:rPr>
              <a:t>. Είναι μία προσέγγιση που δεν περιλαμβάνει ούτε τον υπερβολικό έλεγχο, ούτε την υπερβολική ανεκτικότητα.</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30000"/>
              </a:lnSpc>
            </a:pPr>
            <a:r>
              <a:rPr lang="el-GR" dirty="0">
                <a:effectLst/>
                <a:latin typeface="Aptos" panose="020B0004020202020204" pitchFamily="34" charset="0"/>
                <a:ea typeface="Aptos" panose="020B0004020202020204" pitchFamily="34" charset="0"/>
                <a:cs typeface="Times New Roman" panose="02020603050405020304" pitchFamily="18" charset="0"/>
              </a:rPr>
              <a:t>Η Θετική Διαπαιδαγώγηση συνδυάζει ταυτόχρονα </a:t>
            </a:r>
            <a:r>
              <a:rPr lang="el-GR" b="1" dirty="0">
                <a:effectLst/>
                <a:latin typeface="Aptos" panose="020B0004020202020204" pitchFamily="34" charset="0"/>
                <a:ea typeface="Aptos" panose="020B0004020202020204" pitchFamily="34" charset="0"/>
                <a:cs typeface="Times New Roman" panose="02020603050405020304" pitchFamily="18" charset="0"/>
              </a:rPr>
              <a:t>καλοσύνη</a:t>
            </a:r>
            <a:r>
              <a:rPr lang="el-GR" dirty="0">
                <a:effectLst/>
                <a:latin typeface="Aptos" panose="020B0004020202020204" pitchFamily="34" charset="0"/>
                <a:ea typeface="Aptos" panose="020B0004020202020204" pitchFamily="34" charset="0"/>
                <a:cs typeface="Times New Roman" panose="02020603050405020304" pitchFamily="18" charset="0"/>
              </a:rPr>
              <a:t> και </a:t>
            </a:r>
            <a:r>
              <a:rPr lang="el-GR" b="1" dirty="0">
                <a:effectLst/>
                <a:latin typeface="Aptos" panose="020B0004020202020204" pitchFamily="34" charset="0"/>
                <a:ea typeface="Aptos" panose="020B0004020202020204" pitchFamily="34" charset="0"/>
                <a:cs typeface="Times New Roman" panose="02020603050405020304" pitchFamily="18" charset="0"/>
              </a:rPr>
              <a:t>σταθερότητα </a:t>
            </a:r>
            <a:r>
              <a:rPr lang="el-GR" dirty="0">
                <a:effectLst/>
                <a:latin typeface="Aptos" panose="020B0004020202020204" pitchFamily="34" charset="0"/>
                <a:ea typeface="Aptos" panose="020B0004020202020204" pitchFamily="34" charset="0"/>
                <a:cs typeface="Times New Roman" panose="02020603050405020304" pitchFamily="18" charset="0"/>
              </a:rPr>
              <a:t>ως βάση για τη διδασκαλία δεξιοτήτων ζωής που βασίζονται σε ένα </a:t>
            </a:r>
            <a:r>
              <a:rPr lang="el-GR" b="1" dirty="0">
                <a:effectLst/>
                <a:latin typeface="Aptos" panose="020B0004020202020204" pitchFamily="34" charset="0"/>
                <a:ea typeface="Aptos" panose="020B0004020202020204" pitchFamily="34" charset="0"/>
                <a:cs typeface="Times New Roman" panose="02020603050405020304" pitchFamily="18" charset="0"/>
              </a:rPr>
              <a:t>εσωτερικό σημείο ελέγχου</a:t>
            </a:r>
            <a:r>
              <a:rPr lang="el-GR" dirty="0">
                <a:effectLst/>
                <a:latin typeface="Aptos" panose="020B0004020202020204" pitchFamily="34" charset="0"/>
                <a:ea typeface="Aptos" panose="020B0004020202020204" pitchFamily="34" charset="0"/>
                <a:cs typeface="Times New Roman" panose="02020603050405020304" pitchFamily="18" charset="0"/>
              </a:rPr>
              <a:t>. Στη θετική διαπαιδαγώγηση, το παιδί λαμβάνει μέρος στη θέσπιση των κανόνων και τη λύση των προβλημάτων. </a:t>
            </a:r>
            <a:endParaRPr lang="en-GB" dirty="0"/>
          </a:p>
        </p:txBody>
      </p:sp>
    </p:spTree>
    <p:extLst>
      <p:ext uri="{BB962C8B-B14F-4D97-AF65-F5344CB8AC3E}">
        <p14:creationId xmlns:p14="http://schemas.microsoft.com/office/powerpoint/2010/main" val="595826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D9DB0FB-2DDE-34D8-6356-AD6735245237}"/>
              </a:ext>
            </a:extLst>
          </p:cNvPr>
          <p:cNvSpPr>
            <a:spLocks noGrp="1"/>
          </p:cNvSpPr>
          <p:nvPr>
            <p:ph sz="half" idx="1"/>
          </p:nvPr>
        </p:nvSpPr>
        <p:spPr>
          <a:xfrm>
            <a:off x="523875" y="597159"/>
            <a:ext cx="11239500" cy="5508171"/>
          </a:xfrm>
          <a:solidFill>
            <a:schemeClr val="accent4">
              <a:lumMod val="40000"/>
              <a:lumOff val="60000"/>
            </a:schemeClr>
          </a:solidFill>
        </p:spPr>
        <p:txBody>
          <a:bodyPr>
            <a:normAutofit fontScale="92500" lnSpcReduction="20000"/>
          </a:bodyPr>
          <a:lstStyle/>
          <a:p>
            <a:pPr marL="228600" algn="just">
              <a:lnSpc>
                <a:spcPct val="107000"/>
              </a:lnSpc>
              <a:spcAft>
                <a:spcPts val="800"/>
              </a:spcAft>
            </a:pPr>
            <a:r>
              <a:rPr lang="el-GR" b="1" kern="100" dirty="0">
                <a:effectLst/>
                <a:ea typeface="Aptos" panose="020B0004020202020204" pitchFamily="34" charset="0"/>
                <a:cs typeface="Times New Roman" panose="02020603050405020304" pitchFamily="18" charset="0"/>
              </a:rPr>
              <a:t>ΕΡΓΑΛΕΙΑ ΘΕΤΙΚΗΣ ΔΙΑΠΑΙΔΑΓΩΓΗΣΗΣ Ι</a:t>
            </a:r>
          </a:p>
          <a:p>
            <a:pPr marL="228600" algn="just">
              <a:lnSpc>
                <a:spcPct val="107000"/>
              </a:lnSpc>
              <a:spcAft>
                <a:spcPts val="800"/>
              </a:spcAft>
            </a:pPr>
            <a:r>
              <a:rPr lang="el-GR" b="1" kern="100" dirty="0">
                <a:effectLst/>
                <a:ea typeface="Aptos" panose="020B0004020202020204" pitchFamily="34" charset="0"/>
                <a:cs typeface="Times New Roman" panose="02020603050405020304" pitchFamily="18" charset="0"/>
              </a:rPr>
              <a:t>Η εστίαση στις λύσεις</a:t>
            </a:r>
            <a:endParaRPr lang="en-GB"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kern="100" dirty="0">
                <a:effectLst/>
                <a:ea typeface="Aptos" panose="020B0004020202020204" pitchFamily="34" charset="0"/>
                <a:cs typeface="Times New Roman" panose="02020603050405020304" pitchFamily="18" charset="0"/>
              </a:rPr>
              <a:t>Τα παιδιά πρέπει να είναι ενεργοί συμμετέχοντες στη διαδικασία διαπαιδαγώγησης και οριοθέτησής τους και όχι παθητικοί αποδέκτες. </a:t>
            </a:r>
          </a:p>
          <a:p>
            <a:pPr marL="228600" algn="just">
              <a:lnSpc>
                <a:spcPct val="107000"/>
              </a:lnSpc>
              <a:spcAft>
                <a:spcPts val="800"/>
              </a:spcAft>
            </a:pPr>
            <a:r>
              <a:rPr lang="el-GR" kern="100" dirty="0">
                <a:effectLst/>
                <a:ea typeface="Aptos" panose="020B0004020202020204" pitchFamily="34" charset="0"/>
                <a:cs typeface="Times New Roman" panose="02020603050405020304" pitchFamily="18" charset="0"/>
              </a:rPr>
              <a:t>Όταν εστιάζουμε στις λύσεις, τα παιδιά αποκτούν εργαλεία για να διαχειριστούν την επόμενη δυσκολία. Για να εστιάσουμε στις λύσεις θέτουμε το εξής ερώτημα: </a:t>
            </a:r>
            <a:r>
              <a:rPr lang="el-GR" b="1" i="1" kern="100" dirty="0">
                <a:effectLst/>
                <a:ea typeface="Aptos" panose="020B0004020202020204" pitchFamily="34" charset="0"/>
                <a:cs typeface="Times New Roman" panose="02020603050405020304" pitchFamily="18" charset="0"/>
              </a:rPr>
              <a:t>ποιο είναι το πρόβλημα και ποια είναι η λύση;</a:t>
            </a:r>
            <a:r>
              <a:rPr lang="el-GR" kern="100" dirty="0">
                <a:effectLst/>
                <a:ea typeface="Aptos" panose="020B0004020202020204" pitchFamily="34" charset="0"/>
                <a:cs typeface="Times New Roman" panose="02020603050405020304" pitchFamily="18" charset="0"/>
              </a:rPr>
              <a:t> </a:t>
            </a:r>
          </a:p>
          <a:p>
            <a:pPr marL="228600" algn="just">
              <a:lnSpc>
                <a:spcPct val="107000"/>
              </a:lnSpc>
              <a:spcAft>
                <a:spcPts val="800"/>
              </a:spcAft>
            </a:pPr>
            <a:r>
              <a:rPr lang="el-GR" kern="100" dirty="0">
                <a:effectLst/>
                <a:ea typeface="Aptos" panose="020B0004020202020204" pitchFamily="34" charset="0"/>
                <a:cs typeface="Times New Roman" panose="02020603050405020304" pitchFamily="18" charset="0"/>
              </a:rPr>
              <a:t>Τα τέσσερα χαρακτηριστικά των λύσεων:</a:t>
            </a:r>
            <a:endParaRPr lang="en-GB"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kern="100" dirty="0">
                <a:effectLst/>
                <a:ea typeface="Aptos" panose="020B0004020202020204" pitchFamily="34" charset="0"/>
                <a:cs typeface="Times New Roman" panose="02020603050405020304" pitchFamily="18" charset="0"/>
              </a:rPr>
              <a:t>1. Σχετικές</a:t>
            </a:r>
            <a:endParaRPr lang="en-GB"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kern="100" dirty="0">
                <a:effectLst/>
                <a:ea typeface="Aptos" panose="020B0004020202020204" pitchFamily="34" charset="0"/>
                <a:cs typeface="Times New Roman" panose="02020603050405020304" pitchFamily="18" charset="0"/>
              </a:rPr>
              <a:t>2. Με σεβασμό απέναντι στις ανάγκες όλων των εμπλεκόμενων μερών</a:t>
            </a:r>
            <a:endParaRPr lang="en-GB"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kern="100" dirty="0">
                <a:effectLst/>
                <a:ea typeface="Aptos" panose="020B0004020202020204" pitchFamily="34" charset="0"/>
                <a:cs typeface="Times New Roman" panose="02020603050405020304" pitchFamily="18" charset="0"/>
              </a:rPr>
              <a:t>3. Λογικές</a:t>
            </a:r>
            <a:endParaRPr lang="en-GB"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kern="100" dirty="0">
                <a:effectLst/>
                <a:ea typeface="Aptos" panose="020B0004020202020204" pitchFamily="34" charset="0"/>
                <a:cs typeface="Times New Roman" panose="02020603050405020304" pitchFamily="18" charset="0"/>
              </a:rPr>
              <a:t>4. Βοηθητικές</a:t>
            </a:r>
            <a:endParaRPr lang="en-GB"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kern="100" dirty="0">
                <a:effectLst/>
                <a:ea typeface="Aptos" panose="020B0004020202020204" pitchFamily="34" charset="0"/>
                <a:cs typeface="Times New Roman" panose="02020603050405020304" pitchFamily="18" charset="0"/>
              </a:rPr>
              <a:t>Στόχος είναι να μάθουν τα παιδιά πώς </a:t>
            </a:r>
            <a:r>
              <a:rPr lang="el-GR" u="sng" kern="100" dirty="0">
                <a:effectLst/>
                <a:ea typeface="Aptos" panose="020B0004020202020204" pitchFamily="34" charset="0"/>
                <a:cs typeface="Times New Roman" panose="02020603050405020304" pitchFamily="18" charset="0"/>
              </a:rPr>
              <a:t>να λύσουν το πρόβλημα.</a:t>
            </a:r>
            <a:endParaRPr lang="en-GB" kern="100" dirty="0">
              <a:effectLst/>
              <a:ea typeface="Aptos" panose="020B0004020202020204" pitchFamily="34" charset="0"/>
              <a:cs typeface="Times New Roman" panose="02020603050405020304" pitchFamily="18" charset="0"/>
            </a:endParaRPr>
          </a:p>
          <a:p>
            <a:endParaRPr lang="en-GB" sz="1600" dirty="0"/>
          </a:p>
        </p:txBody>
      </p:sp>
    </p:spTree>
    <p:extLst>
      <p:ext uri="{BB962C8B-B14F-4D97-AF65-F5344CB8AC3E}">
        <p14:creationId xmlns:p14="http://schemas.microsoft.com/office/powerpoint/2010/main" val="2693019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D0F5BC-F9FD-0529-8FE5-57D25A1BB6F6}"/>
              </a:ext>
            </a:extLst>
          </p:cNvPr>
          <p:cNvSpPr>
            <a:spLocks noGrp="1"/>
          </p:cNvSpPr>
          <p:nvPr>
            <p:ph sz="half" idx="1"/>
          </p:nvPr>
        </p:nvSpPr>
        <p:spPr>
          <a:xfrm>
            <a:off x="752475" y="634482"/>
            <a:ext cx="10467975" cy="5952929"/>
          </a:xfrm>
        </p:spPr>
        <p:txBody>
          <a:bodyPr>
            <a:normAutofit/>
          </a:bodyPr>
          <a:lstStyle/>
          <a:p>
            <a:pPr algn="just">
              <a:lnSpc>
                <a:spcPct val="107000"/>
              </a:lnSpc>
              <a:spcAft>
                <a:spcPts val="800"/>
              </a:spcAft>
            </a:pPr>
            <a:r>
              <a:rPr lang="el-GR" sz="1800" b="1" kern="100" dirty="0">
                <a:effectLst/>
                <a:ea typeface="Aptos" panose="020B0004020202020204" pitchFamily="34" charset="0"/>
                <a:cs typeface="Times New Roman" panose="02020603050405020304" pitchFamily="18" charset="0"/>
              </a:rPr>
              <a:t>ΕΡΓΑΛΕΙΑ ΘΕΤΙΚΗΣ ΔΙΑΠΑΙΔΑΓΩΓΗΣΗΣ ΙΙ</a:t>
            </a:r>
          </a:p>
          <a:p>
            <a:pPr algn="just">
              <a:lnSpc>
                <a:spcPct val="107000"/>
              </a:lnSpc>
              <a:spcAft>
                <a:spcPts val="800"/>
              </a:spcAft>
            </a:pPr>
            <a:r>
              <a:rPr lang="el-GR" sz="1800" b="1" kern="100" dirty="0">
                <a:effectLst/>
                <a:ea typeface="Aptos" panose="020B0004020202020204" pitchFamily="34" charset="0"/>
                <a:cs typeface="Times New Roman" panose="02020603050405020304" pitchFamily="18" charset="0"/>
              </a:rPr>
              <a:t>Το θετικό διάλειμμα</a:t>
            </a:r>
          </a:p>
          <a:p>
            <a:pPr algn="just">
              <a:lnSpc>
                <a:spcPct val="107000"/>
              </a:lnSpc>
              <a:spcAft>
                <a:spcPts val="800"/>
              </a:spcAft>
            </a:pPr>
            <a:r>
              <a:rPr lang="el-GR" sz="1800" kern="100" dirty="0">
                <a:effectLst/>
                <a:ea typeface="Aptos" panose="020B0004020202020204" pitchFamily="34" charset="0"/>
                <a:cs typeface="Times New Roman" panose="02020603050405020304" pitchFamily="18" charset="0"/>
              </a:rPr>
              <a:t>Υπάρχουν 4 κατευθυντήριες γραμμές για το θετικό διάλειμμα.</a:t>
            </a:r>
            <a:endParaRPr lang="en-GB" sz="1800" kern="100" dirty="0">
              <a:effectLst/>
              <a:ea typeface="Aptos" panose="020B0004020202020204" pitchFamily="34" charset="0"/>
              <a:cs typeface="Times New Roman" panose="02020603050405020304" pitchFamily="18" charset="0"/>
            </a:endParaRPr>
          </a:p>
          <a:p>
            <a:pPr marL="342900" lvl="0" indent="-342900" algn="just">
              <a:lnSpc>
                <a:spcPct val="107000"/>
              </a:lnSpc>
              <a:buFont typeface="+mj-lt"/>
              <a:buAutoNum type="arabicParenR"/>
            </a:pPr>
            <a:r>
              <a:rPr lang="el-GR" sz="1800" kern="100" dirty="0">
                <a:effectLst/>
                <a:ea typeface="Aptos" panose="020B0004020202020204" pitchFamily="34" charset="0"/>
                <a:cs typeface="Times New Roman" panose="02020603050405020304" pitchFamily="18" charset="0"/>
              </a:rPr>
              <a:t>Αφιερώστε χρόνο για εκπαίδευση. Μιλήστε για την αξία ενός θετικού διαλείμματος πριν το χρησιμοποιήσετε. Φτιάξτε το δικό σας χώρο ανασύνταξης, ώστε να λειτουργήσετε ως μίμηση προτύπου.</a:t>
            </a:r>
            <a:endParaRPr lang="en-GB" sz="1800" kern="100" dirty="0">
              <a:effectLst/>
              <a:ea typeface="Aptos" panose="020B0004020202020204" pitchFamily="34" charset="0"/>
              <a:cs typeface="Times New Roman" panose="02020603050405020304" pitchFamily="18" charset="0"/>
            </a:endParaRPr>
          </a:p>
          <a:p>
            <a:pPr marL="342900" lvl="0" indent="-342900" algn="just">
              <a:lnSpc>
                <a:spcPct val="107000"/>
              </a:lnSpc>
              <a:buFont typeface="+mj-lt"/>
              <a:buAutoNum type="arabicParenR"/>
            </a:pPr>
            <a:r>
              <a:rPr lang="el-GR" sz="1800" kern="100" dirty="0">
                <a:effectLst/>
                <a:ea typeface="Aptos" panose="020B0004020202020204" pitchFamily="34" charset="0"/>
                <a:cs typeface="Times New Roman" panose="02020603050405020304" pitchFamily="18" charset="0"/>
              </a:rPr>
              <a:t>Επιτρέψτε στα παιδιά να δημιουργήσουν τη δική τους περιοχή διαλείμματος, έναν χώρο που θα τα βοηθήσει να αισθανθούν καλύτερα ώστε μετά να λειτουργήσουν καλύτερα. Εξηγήστε ότι ο σκοπός του θετικού διαλείμματος δεν είναι να τιμωρηθεί κανείς. </a:t>
            </a:r>
          </a:p>
          <a:p>
            <a:pPr marL="342900" lvl="0" indent="-342900" algn="just">
              <a:lnSpc>
                <a:spcPct val="107000"/>
              </a:lnSpc>
              <a:buFont typeface="+mj-lt"/>
              <a:buAutoNum type="arabicParenR"/>
            </a:pPr>
            <a:r>
              <a:rPr lang="el-GR" sz="1800" kern="100" dirty="0">
                <a:effectLst/>
                <a:ea typeface="Aptos" panose="020B0004020202020204" pitchFamily="34" charset="0"/>
                <a:cs typeface="Times New Roman" panose="02020603050405020304" pitchFamily="18" charset="0"/>
              </a:rPr>
              <a:t>Κάντε ένα πρόγραμμα με τα παιδιά εκ των προτέρων. Εξηγήστε τους ότι ένας από εσάς ή και οι 2 μπορεί να το βρίσκετε βοηθητικό να κάνετε ένα διάλειμμα για να νιώσετε καλύτερα πριν προσπαθήσετε να λύσετε ένα πρόβλημα. </a:t>
            </a:r>
          </a:p>
          <a:p>
            <a:pPr marL="342900" lvl="0" indent="-342900" algn="just">
              <a:lnSpc>
                <a:spcPct val="107000"/>
              </a:lnSpc>
              <a:buFont typeface="+mj-lt"/>
              <a:buAutoNum type="arabicParenR"/>
            </a:pPr>
            <a:r>
              <a:rPr lang="el-GR" sz="1800" kern="100" dirty="0">
                <a:effectLst/>
                <a:ea typeface="Aptos" panose="020B0004020202020204" pitchFamily="34" charset="0"/>
                <a:cs typeface="Times New Roman" panose="02020603050405020304" pitchFamily="18" charset="0"/>
              </a:rPr>
              <a:t>Τέλος, διδάξτε στα παιδιά ότι όταν αισθάνονται καλύτερα μπορούν να αναζητήσουν λύσεις ή να επανορθώσουν αν υπάρχει ακόμα πρόβλημα.</a:t>
            </a:r>
            <a:endParaRPr lang="en-GB" sz="1800" kern="100" dirty="0">
              <a:effectLst/>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970934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351D2CD-26CE-7EC3-F702-BDF90FFA7E4D}"/>
              </a:ext>
            </a:extLst>
          </p:cNvPr>
          <p:cNvSpPr>
            <a:spLocks noGrp="1"/>
          </p:cNvSpPr>
          <p:nvPr>
            <p:ph sz="half" idx="1"/>
          </p:nvPr>
        </p:nvSpPr>
        <p:spPr>
          <a:xfrm>
            <a:off x="409575" y="578499"/>
            <a:ext cx="11534775" cy="5517502"/>
          </a:xfrm>
        </p:spPr>
        <p:txBody>
          <a:bodyPr>
            <a:normAutofit fontScale="92500" lnSpcReduction="20000"/>
          </a:bodyPr>
          <a:lstStyle/>
          <a:p>
            <a:pPr lvl="0" algn="just">
              <a:lnSpc>
                <a:spcPct val="107000"/>
              </a:lnSpc>
              <a:spcAft>
                <a:spcPts val="800"/>
              </a:spcAft>
            </a:pPr>
            <a:r>
              <a:rPr lang="el-GR" sz="1800" b="1" i="1" kern="100" dirty="0">
                <a:effectLst/>
                <a:ea typeface="Aptos" panose="020B0004020202020204" pitchFamily="34" charset="0"/>
                <a:cs typeface="Times New Roman" panose="02020603050405020304" pitchFamily="18" charset="0"/>
              </a:rPr>
              <a:t>ΕΡΓΑΛΕΙΑ ΘΕΤΙΚΗΣ ΔΙΑΠΑΙΔΑΓΩΓΗΣΗΣ ΙΙΙ</a:t>
            </a:r>
          </a:p>
          <a:p>
            <a:pPr marL="342900" lvl="0" indent="-342900" algn="just">
              <a:lnSpc>
                <a:spcPct val="107000"/>
              </a:lnSpc>
              <a:spcAft>
                <a:spcPts val="800"/>
              </a:spcAft>
              <a:buFont typeface="Aptos" panose="020B0004020202020204" pitchFamily="34" charset="0"/>
              <a:buChar char="-"/>
            </a:pPr>
            <a:r>
              <a:rPr lang="el-GR" sz="1800" b="1" i="1" kern="100" dirty="0">
                <a:effectLst/>
                <a:ea typeface="Aptos" panose="020B0004020202020204" pitchFamily="34" charset="0"/>
                <a:cs typeface="Times New Roman" panose="02020603050405020304" pitchFamily="18" charset="0"/>
              </a:rPr>
              <a:t>Ερωτήσεις περιέργειας</a:t>
            </a:r>
            <a:endParaRPr lang="en-GB" sz="1800"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sz="1800" kern="100" dirty="0">
                <a:effectLst/>
                <a:ea typeface="Aptos" panose="020B0004020202020204" pitchFamily="34" charset="0"/>
                <a:cs typeface="Times New Roman" panose="02020603050405020304" pitchFamily="18" charset="0"/>
              </a:rPr>
              <a:t>Πολλές φορές όμως θα χρειαστεί μια συζήτηση για την εξεύρεση λύσης μετά το θετικό διάλειμμα. </a:t>
            </a:r>
          </a:p>
          <a:p>
            <a:pPr marL="228600" algn="just">
              <a:lnSpc>
                <a:spcPct val="107000"/>
              </a:lnSpc>
              <a:spcAft>
                <a:spcPts val="800"/>
              </a:spcAft>
            </a:pPr>
            <a:endParaRPr lang="el-GR" sz="1800" b="1" kern="100" dirty="0" smtClean="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sz="1800" b="1" kern="100" dirty="0" smtClean="0">
                <a:effectLst/>
                <a:ea typeface="Aptos" panose="020B0004020202020204" pitchFamily="34" charset="0"/>
                <a:cs typeface="Times New Roman" panose="02020603050405020304" pitchFamily="18" charset="0"/>
              </a:rPr>
              <a:t>Χαρακτηριστικές </a:t>
            </a:r>
            <a:r>
              <a:rPr lang="el-GR" sz="1800" b="1" kern="100" dirty="0">
                <a:effectLst/>
                <a:ea typeface="Aptos" panose="020B0004020202020204" pitchFamily="34" charset="0"/>
                <a:cs typeface="Times New Roman" panose="02020603050405020304" pitchFamily="18" charset="0"/>
              </a:rPr>
              <a:t>ερωτήσεις:</a:t>
            </a:r>
            <a:endParaRPr lang="en-GB" sz="1800" b="1"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sz="1800" kern="100" dirty="0">
                <a:effectLst/>
                <a:ea typeface="Aptos" panose="020B0004020202020204" pitchFamily="34" charset="0"/>
                <a:cs typeface="Times New Roman" panose="02020603050405020304" pitchFamily="18" charset="0"/>
              </a:rPr>
              <a:t>Τι συνέβη; </a:t>
            </a:r>
            <a:endParaRPr lang="en-GB" sz="1800"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sz="1800" kern="100" dirty="0">
                <a:effectLst/>
                <a:ea typeface="Aptos" panose="020B0004020202020204" pitchFamily="34" charset="0"/>
                <a:cs typeface="Times New Roman" panose="02020603050405020304" pitchFamily="18" charset="0"/>
              </a:rPr>
              <a:t>Τι δεν πήγε καλά; </a:t>
            </a:r>
            <a:endParaRPr lang="en-GB" sz="1800"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sz="1800" kern="100" dirty="0">
                <a:effectLst/>
                <a:ea typeface="Aptos" panose="020B0004020202020204" pitchFamily="34" charset="0"/>
                <a:cs typeface="Times New Roman" panose="02020603050405020304" pitchFamily="18" charset="0"/>
              </a:rPr>
              <a:t>Τι νομίζεις ότι το προκάλεσε; </a:t>
            </a:r>
            <a:endParaRPr lang="en-GB" sz="1800"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sz="1800" kern="100" dirty="0">
                <a:effectLst/>
                <a:ea typeface="Aptos" panose="020B0004020202020204" pitchFamily="34" charset="0"/>
                <a:cs typeface="Times New Roman" panose="02020603050405020304" pitchFamily="18" charset="0"/>
              </a:rPr>
              <a:t>Τι προσπαθούσες να πετύχεις;</a:t>
            </a:r>
            <a:endParaRPr lang="en-GB" sz="1800"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sz="1800" kern="100" dirty="0">
                <a:effectLst/>
                <a:ea typeface="Aptos" panose="020B0004020202020204" pitchFamily="34" charset="0"/>
                <a:cs typeface="Times New Roman" panose="02020603050405020304" pitchFamily="18" charset="0"/>
              </a:rPr>
              <a:t>Πώς αισθάνεσαι για αυτό; </a:t>
            </a:r>
            <a:endParaRPr lang="en-GB" sz="1800"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sz="1800" kern="100" dirty="0">
                <a:effectLst/>
                <a:ea typeface="Aptos" panose="020B0004020202020204" pitchFamily="34" charset="0"/>
                <a:cs typeface="Times New Roman" panose="02020603050405020304" pitchFamily="18" charset="0"/>
              </a:rPr>
              <a:t>Τι ιδέες έχεις για να λύσεις το πρόβλημα τώρα; </a:t>
            </a:r>
            <a:endParaRPr lang="en-GB" sz="1800"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sz="1800" kern="100" dirty="0">
                <a:effectLst/>
                <a:ea typeface="Aptos" panose="020B0004020202020204" pitchFamily="34" charset="0"/>
                <a:cs typeface="Times New Roman" panose="02020603050405020304" pitchFamily="18" charset="0"/>
              </a:rPr>
              <a:t>Τι έμαθες που θα σε βοηθήσει την επόμενη φορά;</a:t>
            </a:r>
            <a:endParaRPr lang="en-GB" sz="1800" kern="100" dirty="0">
              <a:effectLst/>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033060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xmlns="" id="{3CFA0F54-750F-5B05-A236-F22A97D28B74}"/>
              </a:ext>
            </a:extLst>
          </p:cNvPr>
          <p:cNvGraphicFramePr>
            <a:graphicFrameLocks noGrp="1"/>
          </p:cNvGraphicFramePr>
          <p:nvPr>
            <p:ph sz="half" idx="1"/>
            <p:extLst>
              <p:ext uri="{D42A27DB-BD31-4B8C-83A1-F6EECF244321}">
                <p14:modId xmlns:p14="http://schemas.microsoft.com/office/powerpoint/2010/main" val="80710350"/>
              </p:ext>
            </p:extLst>
          </p:nvPr>
        </p:nvGraphicFramePr>
        <p:xfrm>
          <a:off x="949856" y="0"/>
          <a:ext cx="10564120" cy="6820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564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CC30A2A-F84B-53F9-B115-8A8A4EC02D5A}"/>
              </a:ext>
            </a:extLst>
          </p:cNvPr>
          <p:cNvSpPr>
            <a:spLocks noGrp="1"/>
          </p:cNvSpPr>
          <p:nvPr>
            <p:ph sz="half" idx="1"/>
          </p:nvPr>
        </p:nvSpPr>
        <p:spPr>
          <a:xfrm>
            <a:off x="504824" y="401216"/>
            <a:ext cx="11134725" cy="6204857"/>
          </a:xfrm>
        </p:spPr>
        <p:txBody>
          <a:bodyPr>
            <a:noAutofit/>
          </a:bodyPr>
          <a:lstStyle/>
          <a:p>
            <a:pPr marL="228600" algn="just">
              <a:lnSpc>
                <a:spcPct val="107000"/>
              </a:lnSpc>
              <a:spcAft>
                <a:spcPts val="800"/>
              </a:spcAft>
            </a:pPr>
            <a:r>
              <a:rPr lang="el-GR" sz="1600" kern="100" dirty="0">
                <a:ea typeface="Aptos" panose="020B0004020202020204" pitchFamily="34" charset="0"/>
                <a:cs typeface="Times New Roman" panose="02020603050405020304" pitchFamily="18" charset="0"/>
              </a:rPr>
              <a:t>ΕΡΓΑΛΕΙΑ ΘΕΤΙΚΗΣ ΔΙΑΠΑΙΔΑΓΩΓΗΣΗΣ </a:t>
            </a:r>
            <a:r>
              <a:rPr lang="en-GB" sz="1600" kern="100" dirty="0">
                <a:ea typeface="Aptos" panose="020B0004020202020204" pitchFamily="34" charset="0"/>
                <a:cs typeface="Times New Roman" panose="02020603050405020304" pitchFamily="18" charset="0"/>
              </a:rPr>
              <a:t>IV</a:t>
            </a:r>
            <a:endParaRPr lang="el-GR" sz="1600" kern="100" dirty="0">
              <a:ea typeface="Aptos" panose="020B0004020202020204" pitchFamily="34" charset="0"/>
              <a:cs typeface="Times New Roman" panose="02020603050405020304" pitchFamily="18" charset="0"/>
            </a:endParaRPr>
          </a:p>
          <a:p>
            <a:pPr marL="228600" algn="just">
              <a:lnSpc>
                <a:spcPct val="107000"/>
              </a:lnSpc>
              <a:spcAft>
                <a:spcPts val="800"/>
              </a:spcAft>
            </a:pPr>
            <a:r>
              <a:rPr lang="el-GR" sz="1600" b="1" kern="100" dirty="0">
                <a:effectLst/>
                <a:ea typeface="Aptos" panose="020B0004020202020204" pitchFamily="34" charset="0"/>
                <a:cs typeface="Times New Roman" panose="02020603050405020304" pitchFamily="18" charset="0"/>
              </a:rPr>
              <a:t>Η </a:t>
            </a:r>
            <a:r>
              <a:rPr lang="el-GR" sz="1600" b="1" kern="100" dirty="0">
                <a:ea typeface="Aptos" panose="020B0004020202020204" pitchFamily="34" charset="0"/>
                <a:cs typeface="Times New Roman" panose="02020603050405020304" pitchFamily="18" charset="0"/>
              </a:rPr>
              <a:t>ενθάρρυνση</a:t>
            </a:r>
            <a:endParaRPr lang="en-GB" sz="1600" b="1"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sz="1600" kern="100" dirty="0">
                <a:effectLst/>
                <a:ea typeface="Aptos" panose="020B0004020202020204" pitchFamily="34" charset="0"/>
                <a:cs typeface="Times New Roman" panose="02020603050405020304" pitchFamily="18" charset="0"/>
              </a:rPr>
              <a:t>Τη στιγμή της σύγκρουσης, τόσο οι ενήλικες όσο και τα παιδιά μπορεί να αισθάνονται πολύ θυμωμένοι για να δώσουν ή να δεχτούν ενθάρρυνση. Για το λόγο αυτό μια φάση φιλικής απομάκρυνσης, για παράδειγμα, το θετικό διάλειμμα είναι συχνά το πιο αποτελεσματικό πράγμα που μπορείτε να κάνετε τη στιγμή της σύγκρουσης</a:t>
            </a:r>
            <a:r>
              <a:rPr lang="el-GR" sz="1600" kern="100" dirty="0" smtClean="0">
                <a:effectLst/>
                <a:ea typeface="Aptos" panose="020B0004020202020204" pitchFamily="34" charset="0"/>
                <a:cs typeface="Times New Roman" panose="02020603050405020304" pitchFamily="18" charset="0"/>
              </a:rPr>
              <a:t>.</a:t>
            </a:r>
            <a:endParaRPr lang="el-GR" sz="1600"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sz="1600" b="1" u="sng" kern="100" dirty="0">
                <a:effectLst/>
                <a:ea typeface="Aptos" panose="020B0004020202020204" pitchFamily="34" charset="0"/>
                <a:cs typeface="Times New Roman" panose="02020603050405020304" pitchFamily="18" charset="0"/>
              </a:rPr>
              <a:t>Χτίστε πάνω στα δυνατά και όχι στα αδύνατα σημεία. </a:t>
            </a:r>
            <a:r>
              <a:rPr lang="el-GR" sz="1600" kern="100" dirty="0">
                <a:effectLst/>
                <a:ea typeface="Aptos" panose="020B0004020202020204" pitchFamily="34" charset="0"/>
                <a:cs typeface="Times New Roman" panose="02020603050405020304" pitchFamily="18" charset="0"/>
              </a:rPr>
              <a:t>Αναγνωρίστε και ενθαρρύνετε το ποσοστό που είναι καλό και το ποσοστό αυτό θα αυξηθεί. </a:t>
            </a:r>
          </a:p>
          <a:p>
            <a:pPr marL="228600" algn="just">
              <a:lnSpc>
                <a:spcPct val="107000"/>
              </a:lnSpc>
              <a:spcAft>
                <a:spcPts val="800"/>
              </a:spcAft>
            </a:pPr>
            <a:r>
              <a:rPr lang="el-GR" sz="1600" b="1" kern="100" dirty="0">
                <a:effectLst/>
                <a:ea typeface="Aptos" panose="020B0004020202020204" pitchFamily="34" charset="0"/>
                <a:cs typeface="Times New Roman" panose="02020603050405020304" pitchFamily="18" charset="0"/>
              </a:rPr>
              <a:t>Ανακατευθύνετε την κακή συμπεριφορά.</a:t>
            </a:r>
            <a:r>
              <a:rPr lang="el-GR" sz="1600" kern="100" dirty="0">
                <a:effectLst/>
                <a:ea typeface="Aptos" panose="020B0004020202020204" pitchFamily="34" charset="0"/>
                <a:cs typeface="Times New Roman" panose="02020603050405020304" pitchFamily="18" charset="0"/>
              </a:rPr>
              <a:t> Αναζητήστε το ταλέντο ή την ικανότητα μέσα στην κακή συμπεριφορά και ανακατευθύνετε το παιδί για να χρησιμοποιήσει το ταλέντο ή τη δεξιότητα αυτή με χρήσιμους τρόπους.</a:t>
            </a:r>
            <a:endParaRPr lang="en-GB" sz="1600"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sz="1600" b="1" kern="100" dirty="0">
                <a:effectLst/>
                <a:ea typeface="Aptos" panose="020B0004020202020204" pitchFamily="34" charset="0"/>
                <a:cs typeface="Times New Roman" panose="02020603050405020304" pitchFamily="18" charset="0"/>
              </a:rPr>
              <a:t>Επανόρθωση. </a:t>
            </a:r>
            <a:r>
              <a:rPr lang="el-GR" sz="1600" kern="100" dirty="0">
                <a:effectLst/>
                <a:ea typeface="Aptos" panose="020B0004020202020204" pitchFamily="34" charset="0"/>
                <a:cs typeface="Times New Roman" panose="02020603050405020304" pitchFamily="18" charset="0"/>
              </a:rPr>
              <a:t>Όταν τα παιδιά κάνουν κάτι ανεύθυνο ή κάτι που δείχνει έλλειψη σεβασμού, δώστε τους την ευκαιρία να επανορθώσουν. Υποστηρίξτε τα παιδιά στην προσπάθεια να επανορθώσουν για τα λάθη τους. Χρησιμοποιήστε ερωτήσεις περιέργειας για να βοηθήσετε τα παιδιά να αποφασίσουν μόνα τους τι μπορούν να κάνουν για να επανορθώσουν. </a:t>
            </a:r>
            <a:endParaRPr lang="en-GB" sz="1600" kern="100" dirty="0">
              <a:effectLst/>
              <a:ea typeface="Aptos" panose="020B0004020202020204" pitchFamily="34" charset="0"/>
              <a:cs typeface="Times New Roman" panose="02020603050405020304" pitchFamily="18" charset="0"/>
            </a:endParaRPr>
          </a:p>
          <a:p>
            <a:pPr marL="228600" algn="just">
              <a:lnSpc>
                <a:spcPct val="107000"/>
              </a:lnSpc>
              <a:spcAft>
                <a:spcPts val="800"/>
              </a:spcAft>
            </a:pPr>
            <a:r>
              <a:rPr lang="el-GR" sz="1600" b="1" kern="100" dirty="0">
                <a:effectLst/>
                <a:ea typeface="Aptos" panose="020B0004020202020204" pitchFamily="34" charset="0"/>
                <a:cs typeface="Times New Roman" panose="02020603050405020304" pitchFamily="18" charset="0"/>
              </a:rPr>
              <a:t>Αποφύγετε την κοινωνική πίεση</a:t>
            </a:r>
            <a:r>
              <a:rPr lang="el-GR" sz="1600" kern="100" dirty="0">
                <a:effectLst/>
                <a:ea typeface="Aptos" panose="020B0004020202020204" pitchFamily="34" charset="0"/>
                <a:cs typeface="Times New Roman" panose="02020603050405020304" pitchFamily="18" charset="0"/>
              </a:rPr>
              <a:t>. </a:t>
            </a:r>
          </a:p>
          <a:p>
            <a:pPr marL="228600" algn="just">
              <a:lnSpc>
                <a:spcPct val="107000"/>
              </a:lnSpc>
              <a:spcAft>
                <a:spcPts val="800"/>
              </a:spcAft>
            </a:pPr>
            <a:r>
              <a:rPr lang="el-GR" sz="1600" b="1" kern="100" dirty="0">
                <a:effectLst/>
                <a:ea typeface="Aptos" panose="020B0004020202020204" pitchFamily="34" charset="0"/>
                <a:cs typeface="Times New Roman" panose="02020603050405020304" pitchFamily="18" charset="0"/>
              </a:rPr>
              <a:t>Αποφύγετε την κριτική,</a:t>
            </a:r>
            <a:r>
              <a:rPr lang="el-GR" sz="1600" kern="100" dirty="0">
                <a:effectLst/>
                <a:ea typeface="Aptos" panose="020B0004020202020204" pitchFamily="34" charset="0"/>
                <a:cs typeface="Times New Roman" panose="02020603050405020304" pitchFamily="18" charset="0"/>
              </a:rPr>
              <a:t> ρωτήστε το παιδί πώς θα ήθελες να βελτιωθείς; Τι πρέπει να κάνεις για να πετύχεις το στόχο σου</a:t>
            </a:r>
            <a:r>
              <a:rPr lang="el-GR" sz="1600" kern="100" dirty="0" smtClean="0">
                <a:effectLst/>
                <a:ea typeface="Aptos" panose="020B0004020202020204" pitchFamily="34" charset="0"/>
                <a:cs typeface="Times New Roman" panose="02020603050405020304" pitchFamily="18" charset="0"/>
              </a:rPr>
              <a:t>;</a:t>
            </a:r>
            <a:endParaRPr lang="en-GB" sz="16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65453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xmlns="" id="{1157D9E4-B384-4CA2-0424-70958B0AAC22}"/>
              </a:ext>
            </a:extLst>
          </p:cNvPr>
          <p:cNvPicPr>
            <a:picLocks noGrp="1" noChangeAspect="1"/>
          </p:cNvPicPr>
          <p:nvPr>
            <p:ph sz="half" idx="1"/>
          </p:nvPr>
        </p:nvPicPr>
        <p:blipFill>
          <a:blip r:embed="rId2"/>
          <a:stretch>
            <a:fillRect/>
          </a:stretch>
        </p:blipFill>
        <p:spPr>
          <a:xfrm>
            <a:off x="1866900" y="26072"/>
            <a:ext cx="8039100" cy="6858000"/>
          </a:xfrm>
          <a:prstGeom prst="rect">
            <a:avLst/>
          </a:prstGeom>
        </p:spPr>
      </p:pic>
    </p:spTree>
    <p:extLst>
      <p:ext uri="{BB962C8B-B14F-4D97-AF65-F5344CB8AC3E}">
        <p14:creationId xmlns:p14="http://schemas.microsoft.com/office/powerpoint/2010/main" val="3338110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xmlns="" id="{9FD7AB8B-28C8-4453-9433-C0CC9D76A867}"/>
              </a:ext>
            </a:extLst>
          </p:cNvPr>
          <p:cNvPicPr>
            <a:picLocks noGrp="1" noChangeAspect="1"/>
          </p:cNvPicPr>
          <p:nvPr>
            <p:ph sz="half" idx="1"/>
          </p:nvPr>
        </p:nvPicPr>
        <p:blipFill>
          <a:blip r:embed="rId2"/>
          <a:stretch>
            <a:fillRect/>
          </a:stretch>
        </p:blipFill>
        <p:spPr>
          <a:xfrm>
            <a:off x="2409825" y="0"/>
            <a:ext cx="7620000" cy="6857999"/>
          </a:xfrm>
          <a:prstGeom prst="rect">
            <a:avLst/>
          </a:prstGeom>
        </p:spPr>
      </p:pic>
    </p:spTree>
    <p:extLst>
      <p:ext uri="{BB962C8B-B14F-4D97-AF65-F5344CB8AC3E}">
        <p14:creationId xmlns:p14="http://schemas.microsoft.com/office/powerpoint/2010/main" val="4162116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xmlns="" id="{C1CDB79B-032C-E11D-1845-6224B8816AE0}"/>
              </a:ext>
            </a:extLst>
          </p:cNvPr>
          <p:cNvPicPr>
            <a:picLocks noGrp="1" noChangeAspect="1"/>
          </p:cNvPicPr>
          <p:nvPr>
            <p:ph sz="half" idx="1"/>
          </p:nvPr>
        </p:nvPicPr>
        <p:blipFill>
          <a:blip r:embed="rId2"/>
          <a:stretch>
            <a:fillRect/>
          </a:stretch>
        </p:blipFill>
        <p:spPr>
          <a:xfrm>
            <a:off x="2282290" y="-7445"/>
            <a:ext cx="7576085" cy="6932120"/>
          </a:xfrm>
          <a:prstGeom prst="rect">
            <a:avLst/>
          </a:prstGeom>
        </p:spPr>
      </p:pic>
    </p:spTree>
    <p:extLst>
      <p:ext uri="{BB962C8B-B14F-4D97-AF65-F5344CB8AC3E}">
        <p14:creationId xmlns:p14="http://schemas.microsoft.com/office/powerpoint/2010/main" val="265858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xmlns="" id="{E0BC22EE-A856-65DE-CD44-F77766D3DA2C}"/>
              </a:ext>
            </a:extLst>
          </p:cNvPr>
          <p:cNvPicPr>
            <a:picLocks noGrp="1" noChangeAspect="1"/>
          </p:cNvPicPr>
          <p:nvPr>
            <p:ph sz="half" idx="1"/>
          </p:nvPr>
        </p:nvPicPr>
        <p:blipFill>
          <a:blip r:embed="rId2"/>
          <a:stretch>
            <a:fillRect/>
          </a:stretch>
        </p:blipFill>
        <p:spPr>
          <a:xfrm>
            <a:off x="2149961" y="0"/>
            <a:ext cx="7927489" cy="6877097"/>
          </a:xfrm>
          <a:prstGeom prst="rect">
            <a:avLst/>
          </a:prstGeom>
        </p:spPr>
      </p:pic>
    </p:spTree>
    <p:extLst>
      <p:ext uri="{BB962C8B-B14F-4D97-AF65-F5344CB8AC3E}">
        <p14:creationId xmlns:p14="http://schemas.microsoft.com/office/powerpoint/2010/main" val="4033969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676275" y="676275"/>
            <a:ext cx="11038155" cy="714376"/>
          </a:xfrm>
        </p:spPr>
        <p:txBody>
          <a:bodyPr/>
          <a:lstStyle/>
          <a:p>
            <a:pPr lvl="0">
              <a:lnSpc>
                <a:spcPct val="130000"/>
              </a:lnSpc>
              <a:spcBef>
                <a:spcPts val="930"/>
              </a:spcBef>
            </a:pPr>
            <a:r>
              <a:rPr lang="el-GR" dirty="0"/>
              <a:t/>
            </a:r>
            <a:br>
              <a:rPr lang="el-GR" dirty="0"/>
            </a:br>
            <a:r>
              <a:rPr lang="el-GR" sz="1800" dirty="0">
                <a:solidFill>
                  <a:srgbClr val="000000"/>
                </a:solidFill>
                <a:latin typeface="Manrope"/>
                <a:ea typeface="+mn-ea"/>
                <a:cs typeface="+mn-cs"/>
              </a:rPr>
              <a:t>Συμβουλές για θετική </a:t>
            </a:r>
            <a:r>
              <a:rPr lang="el-GR" sz="1800" dirty="0" err="1">
                <a:solidFill>
                  <a:srgbClr val="000000"/>
                </a:solidFill>
                <a:latin typeface="Manrope"/>
                <a:ea typeface="+mn-ea"/>
                <a:cs typeface="+mn-cs"/>
              </a:rPr>
              <a:t>γονεϊκότητα</a:t>
            </a:r>
            <a:r>
              <a:rPr lang="el-GR" sz="1800" dirty="0">
                <a:solidFill>
                  <a:srgbClr val="000000"/>
                </a:solidFill>
                <a:latin typeface="Manrope"/>
                <a:ea typeface="+mn-ea"/>
                <a:cs typeface="+mn-cs"/>
              </a:rPr>
              <a:t> κατά τη διάρκεια </a:t>
            </a:r>
            <a:r>
              <a:rPr lang="el-GR" sz="1800" dirty="0" smtClean="0">
                <a:solidFill>
                  <a:srgbClr val="000000"/>
                </a:solidFill>
                <a:latin typeface="Manrope"/>
                <a:ea typeface="+mn-ea"/>
                <a:cs typeface="+mn-cs"/>
              </a:rPr>
              <a:t>της εφηβείας:</a:t>
            </a:r>
            <a:r>
              <a:rPr lang="el-GR" sz="1300" b="0" dirty="0">
                <a:solidFill>
                  <a:srgbClr val="000000"/>
                </a:solidFill>
                <a:latin typeface="Manrope"/>
                <a:ea typeface="+mn-ea"/>
                <a:cs typeface="+mn-cs"/>
              </a:rPr>
              <a:t/>
            </a:r>
            <a:br>
              <a:rPr lang="el-GR" sz="1300" b="0" dirty="0">
                <a:solidFill>
                  <a:srgbClr val="000000"/>
                </a:solidFill>
                <a:latin typeface="Manrope"/>
                <a:ea typeface="+mn-ea"/>
                <a:cs typeface="+mn-cs"/>
              </a:rPr>
            </a:br>
            <a:endParaRPr lang="el-GR" sz="1400" dirty="0"/>
          </a:p>
        </p:txBody>
      </p:sp>
      <p:sp>
        <p:nvSpPr>
          <p:cNvPr id="3" name="Υπότιτλος 2"/>
          <p:cNvSpPr>
            <a:spLocks noGrp="1"/>
          </p:cNvSpPr>
          <p:nvPr>
            <p:ph type="subTitle" idx="1"/>
          </p:nvPr>
        </p:nvSpPr>
        <p:spPr>
          <a:xfrm>
            <a:off x="676275" y="1276350"/>
            <a:ext cx="11038155" cy="5067300"/>
          </a:xfrm>
        </p:spPr>
        <p:txBody>
          <a:bodyPr>
            <a:normAutofit fontScale="70000" lnSpcReduction="20000"/>
          </a:bodyPr>
          <a:lstStyle/>
          <a:p>
            <a:pPr fontAlgn="base">
              <a:buFont typeface="Arial" panose="020B0604020202020204" pitchFamily="34" charset="0"/>
              <a:buChar char="•"/>
            </a:pPr>
            <a:r>
              <a:rPr lang="el-GR" dirty="0" smtClean="0">
                <a:solidFill>
                  <a:srgbClr val="000000"/>
                </a:solidFill>
                <a:latin typeface="Manrope"/>
              </a:rPr>
              <a:t>Γνωρίστε </a:t>
            </a:r>
            <a:r>
              <a:rPr lang="el-GR" dirty="0">
                <a:solidFill>
                  <a:srgbClr val="000000"/>
                </a:solidFill>
                <a:latin typeface="Manrope"/>
              </a:rPr>
              <a:t>τους φίλους του παιδιού σας, χωρίς </a:t>
            </a:r>
            <a:r>
              <a:rPr lang="el-GR" dirty="0" smtClean="0">
                <a:solidFill>
                  <a:srgbClr val="000000"/>
                </a:solidFill>
                <a:latin typeface="Manrope"/>
              </a:rPr>
              <a:t>υπερβολικό έλεγχο ή κριτική.</a:t>
            </a:r>
            <a:endParaRPr lang="el-GR" dirty="0">
              <a:solidFill>
                <a:srgbClr val="000000"/>
              </a:solidFill>
              <a:latin typeface="Manrope"/>
            </a:endParaRPr>
          </a:p>
          <a:p>
            <a:pPr fontAlgn="base">
              <a:buFont typeface="Arial" panose="020B0604020202020204" pitchFamily="34" charset="0"/>
              <a:buChar char="•"/>
            </a:pPr>
            <a:r>
              <a:rPr lang="el-GR" dirty="0">
                <a:solidFill>
                  <a:srgbClr val="000000"/>
                </a:solidFill>
                <a:latin typeface="Manrope"/>
              </a:rPr>
              <a:t>Να έχετε ενεργό ρόλο στην ακαδημαϊκή ζωή του εφήβου σας, ακούγοντας, ενισχύοντας, και στηρίζοντάς τον</a:t>
            </a:r>
            <a:r>
              <a:rPr lang="el-GR" dirty="0" smtClean="0">
                <a:solidFill>
                  <a:srgbClr val="000000"/>
                </a:solidFill>
                <a:latin typeface="Manrope"/>
              </a:rPr>
              <a:t>.</a:t>
            </a:r>
          </a:p>
          <a:p>
            <a:pPr fontAlgn="base">
              <a:buFont typeface="Arial" panose="020B0604020202020204" pitchFamily="34" charset="0"/>
              <a:buChar char="•"/>
            </a:pPr>
            <a:r>
              <a:rPr lang="el-GR" dirty="0" smtClean="0">
                <a:solidFill>
                  <a:srgbClr val="000000"/>
                </a:solidFill>
                <a:latin typeface="Manrope"/>
              </a:rPr>
              <a:t>Δώστε έμφαση στην προσωπική ανάπτυξη του παιδιού και όχι μόνο στις σχολικές επιδόσεις</a:t>
            </a:r>
            <a:endParaRPr lang="el-GR" dirty="0">
              <a:solidFill>
                <a:srgbClr val="000000"/>
              </a:solidFill>
              <a:latin typeface="Manrope"/>
            </a:endParaRPr>
          </a:p>
          <a:p>
            <a:pPr fontAlgn="base">
              <a:buFont typeface="Arial" panose="020B0604020202020204" pitchFamily="34" charset="0"/>
              <a:buChar char="•"/>
            </a:pPr>
            <a:r>
              <a:rPr lang="el-GR" dirty="0">
                <a:solidFill>
                  <a:srgbClr val="000000"/>
                </a:solidFill>
                <a:latin typeface="Manrope"/>
              </a:rPr>
              <a:t>Ενισχύστε τις πρωτοβουλίες του, να χρησιμοποιεί τη δική του κρίση, βοηθώντας τον να κάνει υγιείς επιλογές.</a:t>
            </a:r>
          </a:p>
          <a:p>
            <a:pPr fontAlgn="base">
              <a:buFont typeface="Arial" panose="020B0604020202020204" pitchFamily="34" charset="0"/>
              <a:buChar char="•"/>
            </a:pPr>
            <a:r>
              <a:rPr lang="el-GR" dirty="0">
                <a:solidFill>
                  <a:srgbClr val="000000"/>
                </a:solidFill>
                <a:latin typeface="Manrope"/>
              </a:rPr>
              <a:t>Ακούστε τον </a:t>
            </a:r>
            <a:r>
              <a:rPr lang="el-GR" dirty="0" smtClean="0">
                <a:solidFill>
                  <a:srgbClr val="000000"/>
                </a:solidFill>
                <a:latin typeface="Manrope"/>
              </a:rPr>
              <a:t>έφηβο </a:t>
            </a:r>
            <a:r>
              <a:rPr lang="el-GR" dirty="0">
                <a:solidFill>
                  <a:srgbClr val="000000"/>
                </a:solidFill>
                <a:latin typeface="Manrope"/>
              </a:rPr>
              <a:t>και σκεφτείτε τι σας λέει. Είναι σημαντικό να ξέρει ότι έχει την αμέριστη προσοχή σας και όχι την κριτική σας.</a:t>
            </a:r>
          </a:p>
          <a:p>
            <a:pPr fontAlgn="base">
              <a:buFont typeface="Arial" panose="020B0604020202020204" pitchFamily="34" charset="0"/>
              <a:buChar char="•"/>
            </a:pPr>
            <a:r>
              <a:rPr lang="el-GR" dirty="0">
                <a:solidFill>
                  <a:srgbClr val="000000"/>
                </a:solidFill>
                <a:latin typeface="Manrope"/>
              </a:rPr>
              <a:t>Επιλύστε διαφωνίες θέτοντας ξεκάθαρους στόχους και προσδοκίες (όπως καλούς βαθμούς, οριοθέτηση και σεβασμό), ενώ προσκαλείτε τον </a:t>
            </a:r>
            <a:r>
              <a:rPr lang="el-GR" dirty="0" smtClean="0">
                <a:solidFill>
                  <a:srgbClr val="000000"/>
                </a:solidFill>
                <a:latin typeface="Manrope"/>
              </a:rPr>
              <a:t>έφηβό </a:t>
            </a:r>
            <a:r>
              <a:rPr lang="el-GR" dirty="0">
                <a:solidFill>
                  <a:srgbClr val="000000"/>
                </a:solidFill>
                <a:latin typeface="Manrope"/>
              </a:rPr>
              <a:t>να ορίσετε μαζί το πότε και πώς θα επιτύχει αυτούς τους στόχους (όπως πότε και πώς να μελετήσει ή να καθαρίσει το δωμάτιό του).</a:t>
            </a:r>
          </a:p>
          <a:p>
            <a:pPr fontAlgn="base">
              <a:buFont typeface="Arial" panose="020B0604020202020204" pitchFamily="34" charset="0"/>
              <a:buChar char="•"/>
            </a:pPr>
            <a:r>
              <a:rPr lang="el-GR" dirty="0">
                <a:solidFill>
                  <a:srgbClr val="000000"/>
                </a:solidFill>
                <a:latin typeface="Manrope"/>
              </a:rPr>
              <a:t>Η συζήτηση θεμάτων ταμπού όπως τα ναρκωτικά, το αλκοόλ, ο καπνός και η σεξουαλικότητα με τον έφηβο θα πρέπει να αντιμετωπίζεται με ειλικρίνεια, αμεσότητα και χωρίς κριτική.</a:t>
            </a:r>
          </a:p>
          <a:p>
            <a:endParaRPr lang="el-GR" dirty="0"/>
          </a:p>
        </p:txBody>
      </p:sp>
    </p:spTree>
    <p:extLst>
      <p:ext uri="{BB962C8B-B14F-4D97-AF65-F5344CB8AC3E}">
        <p14:creationId xmlns:p14="http://schemas.microsoft.com/office/powerpoint/2010/main" val="2528177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kDnDiag">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Θετική διαπαιδαγώγηση στην εφηβεία</a:t>
            </a:r>
            <a:endParaRPr lang="el-GR"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a:t>Δημιουργία σχέσης εμπιστοσύνης μεταξύ γονέα και εφήβου.</a:t>
            </a:r>
          </a:p>
          <a:p>
            <a:pPr>
              <a:buFont typeface="Arial" panose="020B0604020202020204" pitchFamily="34" charset="0"/>
              <a:buChar char="•"/>
            </a:pPr>
            <a:r>
              <a:rPr lang="el-GR" dirty="0"/>
              <a:t>Ενίσχυση της υπευθυνότητας και της αυτονομίας.</a:t>
            </a:r>
          </a:p>
          <a:p>
            <a:pPr>
              <a:buFont typeface="Arial" panose="020B0604020202020204" pitchFamily="34" charset="0"/>
              <a:buChar char="•"/>
            </a:pPr>
            <a:r>
              <a:rPr lang="el-GR" dirty="0"/>
              <a:t>Διαχείριση προκλητικής συμπεριφοράς με σεβασμό και σταθερότητα.</a:t>
            </a:r>
          </a:p>
          <a:p>
            <a:pPr>
              <a:buFont typeface="Arial" panose="020B0604020202020204" pitchFamily="34" charset="0"/>
              <a:buChar char="•"/>
            </a:pPr>
            <a:r>
              <a:rPr lang="el-GR" dirty="0"/>
              <a:t>Καθοδήγηση αντί για επιβολή.</a:t>
            </a:r>
          </a:p>
          <a:p>
            <a:endParaRPr lang="el-GR" dirty="0"/>
          </a:p>
        </p:txBody>
      </p:sp>
    </p:spTree>
    <p:extLst>
      <p:ext uri="{BB962C8B-B14F-4D97-AF65-F5344CB8AC3E}">
        <p14:creationId xmlns:p14="http://schemas.microsoft.com/office/powerpoint/2010/main" val="4270928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39595" y="1209674"/>
            <a:ext cx="9166480" cy="790575"/>
          </a:xfrm>
        </p:spPr>
        <p:txBody>
          <a:bodyPr/>
          <a:lstStyle/>
          <a:p>
            <a:pPr lvl="0">
              <a:lnSpc>
                <a:spcPct val="130000"/>
              </a:lnSpc>
              <a:spcBef>
                <a:spcPts val="930"/>
              </a:spcBef>
            </a:pPr>
            <a:r>
              <a:rPr lang="el-GR" sz="2400" dirty="0">
                <a:solidFill>
                  <a:prstClr val="black">
                    <a:lumMod val="85000"/>
                    <a:lumOff val="15000"/>
                  </a:prstClr>
                </a:solidFill>
                <a:ea typeface="+mn-ea"/>
                <a:cs typeface="+mn-cs"/>
              </a:rPr>
              <a:t>Υπερβολική ανεκτικότητα και υπερπροστασία</a:t>
            </a:r>
            <a:br>
              <a:rPr lang="el-GR" sz="2400" dirty="0">
                <a:solidFill>
                  <a:prstClr val="black">
                    <a:lumMod val="85000"/>
                    <a:lumOff val="15000"/>
                  </a:prstClr>
                </a:solidFill>
                <a:ea typeface="+mn-ea"/>
                <a:cs typeface="+mn-cs"/>
              </a:rPr>
            </a:br>
            <a:endParaRPr lang="el-GR" dirty="0"/>
          </a:p>
        </p:txBody>
      </p:sp>
      <p:sp>
        <p:nvSpPr>
          <p:cNvPr id="3" name="Υπότιτλος 2"/>
          <p:cNvSpPr>
            <a:spLocks noGrp="1"/>
          </p:cNvSpPr>
          <p:nvPr>
            <p:ph type="subTitle" idx="1"/>
          </p:nvPr>
        </p:nvSpPr>
        <p:spPr>
          <a:xfrm>
            <a:off x="1104900" y="2247900"/>
            <a:ext cx="10609529" cy="3533775"/>
          </a:xfrm>
        </p:spPr>
        <p:txBody>
          <a:bodyPr>
            <a:normAutofit/>
          </a:bodyPr>
          <a:lstStyle/>
          <a:p>
            <a:pPr>
              <a:buFont typeface="Arial" panose="020B0604020202020204" pitchFamily="34" charset="0"/>
              <a:buChar char="•"/>
            </a:pPr>
            <a:r>
              <a:rPr lang="el-GR" sz="1800" dirty="0" smtClean="0"/>
              <a:t>Η </a:t>
            </a:r>
            <a:r>
              <a:rPr lang="el-GR" sz="1800" dirty="0"/>
              <a:t>υπερβολική ελευθερία μπορεί να οδηγήσει σε ανευθυνότητα.</a:t>
            </a:r>
          </a:p>
          <a:p>
            <a:pPr>
              <a:buFont typeface="Arial" panose="020B0604020202020204" pitchFamily="34" charset="0"/>
              <a:buChar char="•"/>
            </a:pPr>
            <a:r>
              <a:rPr lang="el-GR" sz="1800" dirty="0"/>
              <a:t>Η υπερπροστασία στερεί από τον έφηβο την εμπειρία της αποτυχίας και της διαχείρισης δυσκολιών.</a:t>
            </a:r>
          </a:p>
          <a:p>
            <a:pPr>
              <a:buFont typeface="Arial" panose="020B0604020202020204" pitchFamily="34" charset="0"/>
              <a:buChar char="•"/>
            </a:pPr>
            <a:r>
              <a:rPr lang="el-GR" sz="1800" dirty="0"/>
              <a:t>Δώστε τους ευκαιρίες να μάθουν από τα λάθη τους.</a:t>
            </a:r>
          </a:p>
          <a:p>
            <a:endParaRPr lang="el-GR" dirty="0"/>
          </a:p>
        </p:txBody>
      </p:sp>
    </p:spTree>
    <p:extLst>
      <p:ext uri="{BB962C8B-B14F-4D97-AF65-F5344CB8AC3E}">
        <p14:creationId xmlns:p14="http://schemas.microsoft.com/office/powerpoint/2010/main" val="3195534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962026" y="442220"/>
            <a:ext cx="9728786" cy="767455"/>
          </a:xfrm>
        </p:spPr>
        <p:txBody>
          <a:bodyPr>
            <a:normAutofit/>
          </a:bodyPr>
          <a:lstStyle/>
          <a:p>
            <a:r>
              <a:rPr lang="el-GR" sz="1800" dirty="0" smtClean="0"/>
              <a:t>Η </a:t>
            </a:r>
            <a:r>
              <a:rPr lang="el-GR" sz="1800" dirty="0" err="1" smtClean="0"/>
              <a:t>εφηβεια</a:t>
            </a:r>
            <a:r>
              <a:rPr lang="el-GR" sz="1800" dirty="0" smtClean="0"/>
              <a:t> είναι μία πρόκληση αλλά και μία ευκαιρία!</a:t>
            </a:r>
            <a:endParaRPr lang="el-GR" sz="1800" dirty="0"/>
          </a:p>
        </p:txBody>
      </p:sp>
      <p:sp>
        <p:nvSpPr>
          <p:cNvPr id="3" name="Θέση περιεχομένου 2"/>
          <p:cNvSpPr>
            <a:spLocks noGrp="1"/>
          </p:cNvSpPr>
          <p:nvPr>
            <p:ph idx="1"/>
          </p:nvPr>
        </p:nvSpPr>
        <p:spPr>
          <a:xfrm>
            <a:off x="781051" y="2102726"/>
            <a:ext cx="10563224" cy="4145674"/>
          </a:xfrm>
        </p:spPr>
        <p:txBody>
          <a:bodyPr>
            <a:normAutofit lnSpcReduction="10000"/>
          </a:bodyPr>
          <a:lstStyle/>
          <a:p>
            <a:r>
              <a:rPr lang="el-GR" dirty="0"/>
              <a:t>Ακούστε τον έφηβό σας χωρίς να τον κρίνετε</a:t>
            </a:r>
            <a:r>
              <a:rPr lang="el-GR" dirty="0" smtClean="0"/>
              <a:t>.</a:t>
            </a:r>
          </a:p>
          <a:p>
            <a:r>
              <a:rPr lang="el-GR" dirty="0" smtClean="0"/>
              <a:t>Καθοδηγήστε </a:t>
            </a:r>
            <a:r>
              <a:rPr lang="el-GR" dirty="0"/>
              <a:t>με αγάπη, όχι με αυταρχικότητα</a:t>
            </a:r>
            <a:r>
              <a:rPr lang="el-GR" dirty="0" smtClean="0"/>
              <a:t>.</a:t>
            </a:r>
          </a:p>
          <a:p>
            <a:r>
              <a:rPr lang="el-GR" dirty="0" smtClean="0"/>
              <a:t>Θέστε </a:t>
            </a:r>
            <a:r>
              <a:rPr lang="el-GR" dirty="0"/>
              <a:t>όρια με σεβασμό και συνέπεια</a:t>
            </a:r>
            <a:r>
              <a:rPr lang="el-GR" dirty="0" smtClean="0"/>
              <a:t>.</a:t>
            </a:r>
          </a:p>
          <a:p>
            <a:r>
              <a:rPr lang="el-GR" dirty="0" smtClean="0"/>
              <a:t>Δείξτε </a:t>
            </a:r>
            <a:r>
              <a:rPr lang="el-GR" dirty="0"/>
              <a:t>εμπιστοσύνη στην ικανότητά του να μεγαλώσει και να αναπτύξει </a:t>
            </a:r>
            <a:r>
              <a:rPr lang="el-GR" dirty="0" smtClean="0"/>
              <a:t>υπευθυνότητα.</a:t>
            </a:r>
          </a:p>
          <a:p>
            <a:endParaRPr lang="el-GR" dirty="0"/>
          </a:p>
          <a:p>
            <a:r>
              <a:rPr lang="el-GR" dirty="0" smtClean="0"/>
              <a:t>Θυμηθείτε</a:t>
            </a:r>
            <a:r>
              <a:rPr lang="el-GR" dirty="0"/>
              <a:t>: Οι έφηβοι δεν χρειάζονται τέλειους γονείς. Χρειάζονται γονείς που προσπαθούν, που αγαπούν και που είναι δίπλα τους, ακόμα και στις δύσκολες </a:t>
            </a:r>
            <a:r>
              <a:rPr lang="el-GR" dirty="0" smtClean="0"/>
              <a:t>στιγμές.</a:t>
            </a:r>
          </a:p>
          <a:p>
            <a:r>
              <a:rPr lang="el-GR" dirty="0" smtClean="0"/>
              <a:t>Είστε </a:t>
            </a:r>
            <a:r>
              <a:rPr lang="el-GR" dirty="0"/>
              <a:t>οι σημαντικότεροι σύμμαχοι στο ταξίδι τους προς την ενήλικη ζωή!</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5666" y="352347"/>
            <a:ext cx="3693366" cy="2607708"/>
          </a:xfrm>
          <a:prstGeom prst="rect">
            <a:avLst/>
          </a:prstGeom>
        </p:spPr>
      </p:pic>
    </p:spTree>
    <p:extLst>
      <p:ext uri="{BB962C8B-B14F-4D97-AF65-F5344CB8AC3E}">
        <p14:creationId xmlns:p14="http://schemas.microsoft.com/office/powerpoint/2010/main" val="1923648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8AEE3-2606-CFA5-0CE2-1A7EEC846E86}"/>
              </a:ext>
            </a:extLst>
          </p:cNvPr>
          <p:cNvSpPr>
            <a:spLocks noGrp="1"/>
          </p:cNvSpPr>
          <p:nvPr>
            <p:ph type="title"/>
          </p:nvPr>
        </p:nvSpPr>
        <p:spPr>
          <a:xfrm>
            <a:off x="1351073" y="473036"/>
            <a:ext cx="9295156" cy="6189021"/>
          </a:xfrm>
        </p:spPr>
        <p:txBody>
          <a:bodyPr>
            <a:noAutofit/>
          </a:bodyPr>
          <a:lstStyle/>
          <a:p>
            <a:pPr>
              <a:lnSpc>
                <a:spcPct val="150000"/>
              </a:lnSpc>
            </a:pPr>
            <a:r>
              <a:rPr lang="el-GR" sz="1600" dirty="0" smtClean="0"/>
              <a:t> </a:t>
            </a:r>
            <a:r>
              <a:rPr lang="el-GR" sz="1800" dirty="0" smtClean="0">
                <a:latin typeface="+mn-lt"/>
              </a:rPr>
              <a:t>Βιβλία </a:t>
            </a:r>
            <a:r>
              <a:rPr lang="el-GR" sz="1800" dirty="0">
                <a:latin typeface="+mn-lt"/>
              </a:rPr>
              <a:t>θετικής </a:t>
            </a:r>
            <a:r>
              <a:rPr lang="el-GR" sz="1800" dirty="0" err="1" smtClean="0">
                <a:latin typeface="+mn-lt"/>
              </a:rPr>
              <a:t>γονεϊκότητας</a:t>
            </a:r>
            <a:r>
              <a:rPr lang="el-GR" sz="1800" b="0" dirty="0">
                <a:effectLst>
                  <a:outerShdw blurRad="38100" dist="38100" dir="2700000" algn="tl">
                    <a:srgbClr val="000000">
                      <a:alpha val="43137"/>
                    </a:srgbClr>
                  </a:outerShdw>
                </a:effectLst>
                <a:latin typeface="+mn-lt"/>
              </a:rPr>
              <a:t/>
            </a:r>
            <a:br>
              <a:rPr lang="el-GR" sz="1800" b="0" dirty="0">
                <a:effectLst>
                  <a:outerShdw blurRad="38100" dist="38100" dir="2700000" algn="tl">
                    <a:srgbClr val="000000">
                      <a:alpha val="43137"/>
                    </a:srgbClr>
                  </a:outerShdw>
                </a:effectLst>
                <a:latin typeface="+mn-lt"/>
              </a:rPr>
            </a:br>
            <a:r>
              <a:rPr lang="el-GR" sz="1800" b="0" dirty="0">
                <a:latin typeface="+mn-lt"/>
              </a:rPr>
              <a:t> Θετικοί γονείς ευτυχισμένα παιδιά, </a:t>
            </a:r>
            <a:r>
              <a:rPr lang="el-GR" sz="1800" b="0" dirty="0" err="1">
                <a:latin typeface="+mn-lt"/>
              </a:rPr>
              <a:t>εκδ</a:t>
            </a:r>
            <a:r>
              <a:rPr lang="el-GR" sz="1800" b="0" dirty="0">
                <a:latin typeface="+mn-lt"/>
              </a:rPr>
              <a:t>. Πεδίο.</a:t>
            </a:r>
            <a:br>
              <a:rPr lang="el-GR" sz="1800" b="0" dirty="0">
                <a:latin typeface="+mn-lt"/>
              </a:rPr>
            </a:br>
            <a:r>
              <a:rPr lang="el-GR" sz="1800" b="0" dirty="0">
                <a:latin typeface="+mn-lt"/>
              </a:rPr>
              <a:t> Τα δοκίμασα όλα, </a:t>
            </a:r>
            <a:r>
              <a:rPr lang="el-GR" sz="1800" b="0" dirty="0" err="1">
                <a:latin typeface="+mn-lt"/>
              </a:rPr>
              <a:t>εκδ</a:t>
            </a:r>
            <a:r>
              <a:rPr lang="el-GR" sz="1800" b="0" dirty="0">
                <a:latin typeface="+mn-lt"/>
              </a:rPr>
              <a:t>. Ενάλιος.</a:t>
            </a:r>
            <a:br>
              <a:rPr lang="el-GR" sz="1800" b="0" dirty="0">
                <a:latin typeface="+mn-lt"/>
              </a:rPr>
            </a:br>
            <a:r>
              <a:rPr lang="el-GR" sz="1800" b="0" dirty="0">
                <a:latin typeface="+mn-lt"/>
              </a:rPr>
              <a:t> Δεν έχουν χαθεί όλα, </a:t>
            </a:r>
            <a:r>
              <a:rPr lang="el-GR" sz="1800" b="0" dirty="0" err="1">
                <a:latin typeface="+mn-lt"/>
              </a:rPr>
              <a:t>εκδ</a:t>
            </a:r>
            <a:r>
              <a:rPr lang="el-GR" sz="1800" b="0" dirty="0">
                <a:latin typeface="+mn-lt"/>
              </a:rPr>
              <a:t>. Ενάλιος.</a:t>
            </a:r>
            <a:br>
              <a:rPr lang="el-GR" sz="1800" b="0" dirty="0">
                <a:latin typeface="+mn-lt"/>
              </a:rPr>
            </a:br>
            <a:r>
              <a:rPr lang="el-GR" sz="1800" b="0" dirty="0">
                <a:latin typeface="+mn-lt"/>
              </a:rPr>
              <a:t> Στην καρδιά των συναισθημάτων του παιδιού, </a:t>
            </a:r>
            <a:r>
              <a:rPr lang="el-GR" sz="1800" b="0" dirty="0" err="1">
                <a:latin typeface="+mn-lt"/>
              </a:rPr>
              <a:t>εκδ</a:t>
            </a:r>
            <a:r>
              <a:rPr lang="el-GR" sz="1800" b="0" dirty="0">
                <a:latin typeface="+mn-lt"/>
              </a:rPr>
              <a:t>. Ενάλιος.</a:t>
            </a:r>
            <a:br>
              <a:rPr lang="el-GR" sz="1800" b="0" dirty="0">
                <a:latin typeface="+mn-lt"/>
              </a:rPr>
            </a:br>
            <a:r>
              <a:rPr lang="el-GR" sz="1800" b="0" dirty="0">
                <a:latin typeface="+mn-lt"/>
              </a:rPr>
              <a:t> </a:t>
            </a:r>
            <a:r>
              <a:rPr lang="el-GR" sz="1800" b="0" dirty="0" err="1">
                <a:latin typeface="+mn-lt"/>
              </a:rPr>
              <a:t>Μοντεσσόρι</a:t>
            </a:r>
            <a:r>
              <a:rPr lang="el-GR" sz="1800" b="0" dirty="0">
                <a:latin typeface="+mn-lt"/>
              </a:rPr>
              <a:t> στο σπίτι με το μικρό παιδί (1-3 ετών), </a:t>
            </a:r>
            <a:r>
              <a:rPr lang="el-GR" sz="1800" b="0" dirty="0" err="1">
                <a:latin typeface="+mn-lt"/>
              </a:rPr>
              <a:t>εκδ</a:t>
            </a:r>
            <a:r>
              <a:rPr lang="el-GR" sz="1800" b="0" dirty="0">
                <a:latin typeface="+mn-lt"/>
              </a:rPr>
              <a:t>. Μεταίχμιο.</a:t>
            </a:r>
            <a:br>
              <a:rPr lang="el-GR" sz="1800" b="0" dirty="0">
                <a:latin typeface="+mn-lt"/>
              </a:rPr>
            </a:br>
            <a:r>
              <a:rPr lang="el-GR" sz="1800" b="0" dirty="0">
                <a:latin typeface="+mn-lt"/>
              </a:rPr>
              <a:t> Γονείς σε συνεργασία, </a:t>
            </a:r>
            <a:r>
              <a:rPr lang="el-GR" sz="1800" b="0" dirty="0" err="1">
                <a:latin typeface="+mn-lt"/>
              </a:rPr>
              <a:t>εκδ</a:t>
            </a:r>
            <a:r>
              <a:rPr lang="el-GR" sz="1800" b="0" dirty="0">
                <a:latin typeface="+mn-lt"/>
              </a:rPr>
              <a:t>. </a:t>
            </a:r>
            <a:r>
              <a:rPr lang="el-GR" sz="1800" b="0" dirty="0" err="1">
                <a:latin typeface="+mn-lt"/>
              </a:rPr>
              <a:t>Κλειδαριθμός</a:t>
            </a:r>
            <a:r>
              <a:rPr lang="el-GR" sz="1800" b="0" dirty="0">
                <a:latin typeface="+mn-lt"/>
              </a:rPr>
              <a:t>.</a:t>
            </a:r>
            <a:br>
              <a:rPr lang="el-GR" sz="1800" b="0" dirty="0">
                <a:latin typeface="+mn-lt"/>
              </a:rPr>
            </a:br>
            <a:r>
              <a:rPr lang="el-GR" sz="1800" b="0" dirty="0">
                <a:latin typeface="+mn-lt"/>
              </a:rPr>
              <a:t> Τι συμβαίνει στον εγκέφαλό του;, </a:t>
            </a:r>
            <a:r>
              <a:rPr lang="el-GR" sz="1800" b="0" dirty="0" err="1">
                <a:latin typeface="+mn-lt"/>
              </a:rPr>
              <a:t>εκδ</a:t>
            </a:r>
            <a:r>
              <a:rPr lang="el-GR" sz="1800" b="0" dirty="0">
                <a:latin typeface="+mn-lt"/>
              </a:rPr>
              <a:t>. Πατάκη.</a:t>
            </a:r>
            <a:br>
              <a:rPr lang="el-GR" sz="1800" b="0" dirty="0">
                <a:latin typeface="+mn-lt"/>
              </a:rPr>
            </a:br>
            <a:r>
              <a:rPr lang="el-GR" sz="1800" b="0" dirty="0">
                <a:latin typeface="+mn-lt"/>
              </a:rPr>
              <a:t> Πώς να μιλάτε στα παιδιά, ώστε να σας </a:t>
            </a:r>
            <a:r>
              <a:rPr lang="el-GR" sz="1800" b="0" dirty="0" smtClean="0">
                <a:latin typeface="+mn-lt"/>
              </a:rPr>
              <a:t>ακούν; </a:t>
            </a:r>
            <a:r>
              <a:rPr lang="el-GR" sz="1800" b="0" dirty="0">
                <a:latin typeface="+mn-lt"/>
              </a:rPr>
              <a:t>πώς να τα ακούτε, ώστε να</a:t>
            </a:r>
            <a:br>
              <a:rPr lang="el-GR" sz="1800" b="0" dirty="0">
                <a:latin typeface="+mn-lt"/>
              </a:rPr>
            </a:br>
            <a:r>
              <a:rPr lang="el-GR" sz="1800" b="0" dirty="0">
                <a:latin typeface="+mn-lt"/>
              </a:rPr>
              <a:t>σας μιλούν;, </a:t>
            </a:r>
            <a:r>
              <a:rPr lang="el-GR" sz="1800" b="0" dirty="0" err="1">
                <a:latin typeface="+mn-lt"/>
              </a:rPr>
              <a:t>εκδ</a:t>
            </a:r>
            <a:r>
              <a:rPr lang="el-GR" sz="1800" b="0" dirty="0">
                <a:latin typeface="+mn-lt"/>
              </a:rPr>
              <a:t>. Πατάκη.</a:t>
            </a:r>
            <a:br>
              <a:rPr lang="el-GR" sz="1800" b="0" dirty="0">
                <a:latin typeface="+mn-lt"/>
              </a:rPr>
            </a:br>
            <a:r>
              <a:rPr lang="el-GR" sz="1800" b="0" dirty="0">
                <a:latin typeface="+mn-lt"/>
              </a:rPr>
              <a:t> Αδέλφια όχι αντίπαλοι, </a:t>
            </a:r>
            <a:r>
              <a:rPr lang="el-GR" sz="1800" b="0" dirty="0" err="1">
                <a:latin typeface="+mn-lt"/>
              </a:rPr>
              <a:t>εκδ</a:t>
            </a:r>
            <a:r>
              <a:rPr lang="el-GR" sz="1800" b="0" dirty="0">
                <a:latin typeface="+mn-lt"/>
              </a:rPr>
              <a:t>. Πατάκη.</a:t>
            </a:r>
            <a:br>
              <a:rPr lang="el-GR" sz="1800" b="0" dirty="0">
                <a:latin typeface="+mn-lt"/>
              </a:rPr>
            </a:br>
            <a:r>
              <a:rPr lang="el-GR" sz="1800" b="0" dirty="0">
                <a:latin typeface="+mn-lt"/>
              </a:rPr>
              <a:t> Τα μυστικά του αποτελεσματικού γονέα, </a:t>
            </a:r>
            <a:r>
              <a:rPr lang="el-GR" sz="1800" b="0" dirty="0" err="1">
                <a:latin typeface="+mn-lt"/>
              </a:rPr>
              <a:t>εκδ</a:t>
            </a:r>
            <a:r>
              <a:rPr lang="el-GR" sz="1800" b="0" dirty="0">
                <a:latin typeface="+mn-lt"/>
              </a:rPr>
              <a:t>. Μάρτη.</a:t>
            </a:r>
            <a:br>
              <a:rPr lang="el-GR" sz="1800" b="0" dirty="0">
                <a:latin typeface="+mn-lt"/>
              </a:rPr>
            </a:br>
            <a:r>
              <a:rPr lang="el-GR" sz="1800" b="0" dirty="0">
                <a:latin typeface="+mn-lt"/>
              </a:rPr>
              <a:t> Όταν η καρδιά γεμίζει, </a:t>
            </a:r>
            <a:r>
              <a:rPr lang="el-GR" sz="1800" b="0" dirty="0" err="1">
                <a:latin typeface="+mn-lt"/>
              </a:rPr>
              <a:t>εκδ</a:t>
            </a:r>
            <a:r>
              <a:rPr lang="el-GR" sz="1800" b="0" dirty="0">
                <a:latin typeface="+mn-lt"/>
              </a:rPr>
              <a:t>. Παπαδόπουλος</a:t>
            </a:r>
            <a:r>
              <a:rPr lang="el-GR" sz="1800" b="0" dirty="0">
                <a:effectLst>
                  <a:outerShdw blurRad="38100" dist="38100" dir="2700000" algn="tl">
                    <a:srgbClr val="000000">
                      <a:alpha val="43137"/>
                    </a:srgbClr>
                  </a:outerShdw>
                </a:effectLst>
                <a:latin typeface="+mn-lt"/>
              </a:rPr>
              <a:t>.</a:t>
            </a:r>
            <a:endParaRPr lang="en-GB" sz="1800" b="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838165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9B0F7D69-D93C-4C38-A23D-76E000D69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xmlns="" id="{8CD419D4-EA9D-42D9-BF62-B07F0B7B67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xmlns="" id="{1C6FEC9B-9608-4181-A9E5-A1B80E720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xmlns="" id="{AB1564ED-F26F-451D-97D6-A6EC3E83FD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xmlns="" id="{0CA184B6-3482-4F43-87F0-BC765DCFD8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xmlns="" id="{6C869923-8380-4244-9548-802C33063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xmlns="" id="{C06255F2-BC67-4DDE-B34E-AC4BA21838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xmlns="" id="{55169443-FCCD-4C0A-8C69-18CD3FA09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7" name="Rectangle 26">
            <a:extLst>
              <a:ext uri="{FF2B5EF4-FFF2-40B4-BE49-F238E27FC236}">
                <a16:creationId xmlns:a16="http://schemas.microsoft.com/office/drawing/2014/main" xmlns=""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xmlns="" id="{9EFB1443-0744-D701-9E46-3C7CCD8177E3}"/>
              </a:ext>
            </a:extLst>
          </p:cNvPr>
          <p:cNvSpPr>
            <a:spLocks noGrp="1"/>
          </p:cNvSpPr>
          <p:nvPr>
            <p:ph type="title"/>
          </p:nvPr>
        </p:nvSpPr>
        <p:spPr>
          <a:xfrm>
            <a:off x="1180531" y="1346268"/>
            <a:ext cx="5274860" cy="3066706"/>
          </a:xfrm>
        </p:spPr>
        <p:txBody>
          <a:bodyPr vert="horz" lIns="109728" tIns="109728" rIns="109728" bIns="91440" rtlCol="0" anchor="b">
            <a:normAutofit/>
          </a:bodyPr>
          <a:lstStyle/>
          <a:p>
            <a:pPr>
              <a:lnSpc>
                <a:spcPct val="150000"/>
              </a:lnSpc>
            </a:pPr>
            <a:r>
              <a:rPr lang="en-US" sz="4000" dirty="0" err="1">
                <a:solidFill>
                  <a:schemeClr val="accent1">
                    <a:lumMod val="75000"/>
                  </a:schemeClr>
                </a:solidFill>
              </a:rPr>
              <a:t>Ευχ</a:t>
            </a:r>
            <a:r>
              <a:rPr lang="en-US" sz="4000" dirty="0">
                <a:solidFill>
                  <a:schemeClr val="accent1">
                    <a:lumMod val="75000"/>
                  </a:schemeClr>
                </a:solidFill>
              </a:rPr>
              <a:t>αριστώ για την προσοχή σας</a:t>
            </a:r>
          </a:p>
        </p:txBody>
      </p:sp>
      <p:pic>
        <p:nvPicPr>
          <p:cNvPr id="6" name="Content Placeholder 5" descr="Mother kissing baby girl">
            <a:extLst>
              <a:ext uri="{FF2B5EF4-FFF2-40B4-BE49-F238E27FC236}">
                <a16:creationId xmlns:a16="http://schemas.microsoft.com/office/drawing/2014/main" xmlns="" id="{3B60942C-05A5-1F60-24CB-AE22F4F13AC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42272" r="9022" b="-1"/>
          <a:stretch/>
        </p:blipFill>
        <p:spPr>
          <a:xfrm>
            <a:off x="7187979" y="10"/>
            <a:ext cx="5004021"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29" name="Freeform: Shape 28">
            <a:extLst>
              <a:ext uri="{FF2B5EF4-FFF2-40B4-BE49-F238E27FC236}">
                <a16:creationId xmlns:a16="http://schemas.microsoft.com/office/drawing/2014/main" xmlns="" id="{C7D887A3-61AD-4674-BC53-8DFA8CF7B4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xmlns="" id="{479F0FB3-8461-462D-84A2-53106FBF4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xmlns="" id="{11E3C311-4E8A-45D9-97BF-07F5FD3469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83714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22E9657-C4C9-CF08-2E3E-23E8A3B9DA5C}"/>
              </a:ext>
            </a:extLst>
          </p:cNvPr>
          <p:cNvSpPr>
            <a:spLocks noGrp="1"/>
          </p:cNvSpPr>
          <p:nvPr>
            <p:ph idx="1"/>
          </p:nvPr>
        </p:nvSpPr>
        <p:spPr>
          <a:xfrm>
            <a:off x="904875" y="819150"/>
            <a:ext cx="10002611" cy="5516336"/>
          </a:xfrm>
        </p:spPr>
        <p:txBody>
          <a:bodyPr>
            <a:normAutofit/>
          </a:bodyPr>
          <a:lstStyle/>
          <a:p>
            <a:pPr algn="ctr">
              <a:lnSpc>
                <a:spcPct val="107000"/>
              </a:lnSpc>
              <a:spcAft>
                <a:spcPts val="800"/>
              </a:spcAft>
            </a:pPr>
            <a:r>
              <a:rPr lang="el-GR" sz="1800" b="1" kern="100" dirty="0">
                <a:effectLst/>
                <a:latin typeface="Aptos" panose="020B0004020202020204" pitchFamily="34" charset="0"/>
                <a:ea typeface="Aptos" panose="020B0004020202020204" pitchFamily="34" charset="0"/>
                <a:cs typeface="Times New Roman" panose="02020603050405020304" pitchFamily="18" charset="0"/>
              </a:rPr>
              <a:t>Τα όρια</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Η κυριότερη αφορμή στην άσκηση θετικής διαπαιδαγώγησης είναι η τήρηση των ορίων. </a:t>
            </a:r>
          </a:p>
          <a:p>
            <a:pPr algn="just">
              <a:lnSpc>
                <a:spcPct val="107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Σκοπός των ορίων είναι να κρατήσουν τα παιδιά </a:t>
            </a:r>
            <a:r>
              <a:rPr lang="el-GR" sz="1800" u="sng" kern="100" dirty="0">
                <a:effectLst/>
                <a:latin typeface="Aptos" panose="020B0004020202020204" pitchFamily="34" charset="0"/>
                <a:ea typeface="Aptos" panose="020B0004020202020204" pitchFamily="34" charset="0"/>
                <a:cs typeface="Times New Roman" panose="02020603050405020304" pitchFamily="18" charset="0"/>
              </a:rPr>
              <a:t>ασφαλή και κοινωνικοποιημένα</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algn="just">
              <a:lnSpc>
                <a:spcPct val="107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Όταν οι ενήλικες βάζουν τα όρια και προσπαθούν να τα επιβάλλουν με φωνές και τιμωρίες τότε προκαλούν την αντίδραση των παιδιών. </a:t>
            </a:r>
          </a:p>
          <a:p>
            <a:pPr algn="just">
              <a:lnSpc>
                <a:spcPct val="107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Τα παιδιά είναι πολύ πιο πρόθυμα να σεβαστούν τα όρια όταν έχουν συμβάλει στη δημιουργία τους και μάλιστα όταν κατανοούν γιατί είναι αναγκαία και πώς να τα τηρήσουν. </a:t>
            </a:r>
          </a:p>
          <a:p>
            <a:pPr algn="just">
              <a:lnSpc>
                <a:spcPct val="107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Φυσικά στις μικρές ηλικίες τα όρια τα θέτουν πάντα οι γονείς.</a:t>
            </a:r>
          </a:p>
          <a:p>
            <a:pPr algn="just">
              <a:lnSpc>
                <a:spcPct val="107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Τα όρια εφαρμόζονται πάντα με καλοσύνη και σταθερότητα.</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20256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kDnDiag">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920239" y="476250"/>
            <a:ext cx="8770571" cy="834989"/>
          </a:xfrm>
        </p:spPr>
        <p:txBody>
          <a:bodyPr>
            <a:normAutofit/>
          </a:bodyPr>
          <a:lstStyle/>
          <a:p>
            <a:r>
              <a:rPr lang="el-GR" sz="2400" dirty="0" smtClean="0"/>
              <a:t>Τα όρια στην εφηβεία</a:t>
            </a:r>
            <a:endParaRPr lang="el-GR" sz="2400" dirty="0"/>
          </a:p>
        </p:txBody>
      </p:sp>
      <p:sp>
        <p:nvSpPr>
          <p:cNvPr id="3" name="Θέση περιεχομένου 2"/>
          <p:cNvSpPr>
            <a:spLocks noGrp="1"/>
          </p:cNvSpPr>
          <p:nvPr>
            <p:ph idx="1"/>
          </p:nvPr>
        </p:nvSpPr>
        <p:spPr>
          <a:xfrm>
            <a:off x="895350" y="2209799"/>
            <a:ext cx="10496550" cy="4562475"/>
          </a:xfrm>
        </p:spPr>
        <p:txBody>
          <a:bodyPr>
            <a:normAutofit fontScale="92500" lnSpcReduction="10000"/>
          </a:bodyPr>
          <a:lstStyle/>
          <a:p>
            <a:r>
              <a:rPr lang="el-GR" dirty="0"/>
              <a:t>Τα όρια είναι απαραίτητα, καθώς βοηθούν τους εφήβους να αναπτύξουν αυτοπειθαρχία και αίσθηση ευθύνης. Ωστόσο, είναι σημαντικό να τίθενται με:</a:t>
            </a:r>
          </a:p>
          <a:p>
            <a:pPr>
              <a:buFont typeface="Arial" panose="020B0604020202020204" pitchFamily="34" charset="0"/>
              <a:buChar char="•"/>
            </a:pPr>
            <a:r>
              <a:rPr lang="el-GR" b="1" dirty="0"/>
              <a:t>Σταθερότητα</a:t>
            </a:r>
            <a:r>
              <a:rPr lang="el-GR" dirty="0"/>
              <a:t>: Οι κανόνες πρέπει να είναι ξεκάθαροι και σταθεροί.</a:t>
            </a:r>
          </a:p>
          <a:p>
            <a:pPr>
              <a:buFont typeface="Arial" panose="020B0604020202020204" pitchFamily="34" charset="0"/>
              <a:buChar char="•"/>
            </a:pPr>
            <a:r>
              <a:rPr lang="el-GR" b="1" dirty="0"/>
              <a:t>Σεβασμό</a:t>
            </a:r>
            <a:r>
              <a:rPr lang="el-GR" dirty="0"/>
              <a:t>: Οι έφηβοι χρειάζεται να κατανοούν τη σημασία των ορίων και να συμμετέχουν στη θέσπισή τους.</a:t>
            </a:r>
          </a:p>
          <a:p>
            <a:pPr>
              <a:buFont typeface="Arial" panose="020B0604020202020204" pitchFamily="34" charset="0"/>
              <a:buChar char="•"/>
            </a:pPr>
            <a:r>
              <a:rPr lang="el-GR" b="1" dirty="0"/>
              <a:t>Ευελιξία</a:t>
            </a:r>
            <a:r>
              <a:rPr lang="el-GR" dirty="0"/>
              <a:t>: Τα όρια πρέπει να προσαρμόζονται στις ανάγκες και την ανάπτυξη του εφήβου</a:t>
            </a:r>
            <a:r>
              <a:rPr lang="el-GR" dirty="0" smtClean="0"/>
              <a:t>.</a:t>
            </a:r>
          </a:p>
          <a:p>
            <a:r>
              <a:rPr lang="el-GR" b="1" dirty="0"/>
              <a:t>Στρατηγικές για αποτελεσματικά όρια:</a:t>
            </a:r>
            <a:endParaRPr lang="el-GR" dirty="0"/>
          </a:p>
          <a:p>
            <a:pPr>
              <a:buFont typeface="Arial" panose="020B0604020202020204" pitchFamily="34" charset="0"/>
              <a:buChar char="•"/>
            </a:pPr>
            <a:r>
              <a:rPr lang="el-GR" dirty="0"/>
              <a:t>Θέστε σαφείς κανόνες και συζητήστε τους με τον έφηβο.</a:t>
            </a:r>
          </a:p>
          <a:p>
            <a:pPr>
              <a:buFont typeface="Arial" panose="020B0604020202020204" pitchFamily="34" charset="0"/>
              <a:buChar char="•"/>
            </a:pPr>
            <a:r>
              <a:rPr lang="el-GR" dirty="0"/>
              <a:t>Δώστε εξηγήσεις αντί για αυταρχικές εντολές.</a:t>
            </a:r>
          </a:p>
          <a:p>
            <a:pPr>
              <a:buFont typeface="Arial" panose="020B0604020202020204" pitchFamily="34" charset="0"/>
              <a:buChar char="•"/>
            </a:pPr>
            <a:r>
              <a:rPr lang="el-GR" dirty="0"/>
              <a:t>Αποφύγετε υπερβολικά αυστηρά ή χαλαρά όρια.</a:t>
            </a:r>
          </a:p>
          <a:p>
            <a:endParaRPr lang="el-GR" dirty="0"/>
          </a:p>
          <a:p>
            <a:endParaRPr lang="el-GR" dirty="0"/>
          </a:p>
        </p:txBody>
      </p:sp>
    </p:spTree>
    <p:extLst>
      <p:ext uri="{BB962C8B-B14F-4D97-AF65-F5344CB8AC3E}">
        <p14:creationId xmlns:p14="http://schemas.microsoft.com/office/powerpoint/2010/main" val="2929932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xmlns="" id="{9B0F7D69-D93C-4C38-A23D-76E000D69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xmlns="" id="{8CD419D4-EA9D-42D9-BF62-B07F0B7B67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2" name="Freeform: Shape 41">
            <a:extLst>
              <a:ext uri="{FF2B5EF4-FFF2-40B4-BE49-F238E27FC236}">
                <a16:creationId xmlns:a16="http://schemas.microsoft.com/office/drawing/2014/main" xmlns="" id="{1C6FEC9B-9608-4181-A9E5-A1B80E720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4" name="Freeform: Shape 43">
            <a:extLst>
              <a:ext uri="{FF2B5EF4-FFF2-40B4-BE49-F238E27FC236}">
                <a16:creationId xmlns:a16="http://schemas.microsoft.com/office/drawing/2014/main" xmlns="" id="{AB1564ED-F26F-451D-97D6-A6EC3E83FD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6" name="Freeform: Shape 45">
            <a:extLst>
              <a:ext uri="{FF2B5EF4-FFF2-40B4-BE49-F238E27FC236}">
                <a16:creationId xmlns:a16="http://schemas.microsoft.com/office/drawing/2014/main" xmlns="" id="{0CA184B6-3482-4F43-87F0-BC765DCFD8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xmlns="" id="{6C869923-8380-4244-9548-802C33063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xmlns="" id="{C06255F2-BC67-4DDE-B34E-AC4BA21838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xmlns="" id="{55169443-FCCD-4C0A-8C69-18CD3FA09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54" name="Rectangle 53">
            <a:extLst>
              <a:ext uri="{FF2B5EF4-FFF2-40B4-BE49-F238E27FC236}">
                <a16:creationId xmlns:a16="http://schemas.microsoft.com/office/drawing/2014/main" xmlns="" id="{AC8EEB0F-BA72-49AC-956F-331B60FDE7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6" name="Freeform: Shape 55">
            <a:extLst>
              <a:ext uri="{FF2B5EF4-FFF2-40B4-BE49-F238E27FC236}">
                <a16:creationId xmlns:a16="http://schemas.microsoft.com/office/drawing/2014/main" xmlns="" id="{1BE70332-ECAF-47BB-8C7B-BD049452F6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0158" y="1068946"/>
            <a:ext cx="4960104" cy="47355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xmlns="" id="{716D9361-A35A-4DC8-AAB9-04FD2D6FEE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Shape 59">
            <a:extLst>
              <a:ext uri="{FF2B5EF4-FFF2-40B4-BE49-F238E27FC236}">
                <a16:creationId xmlns:a16="http://schemas.microsoft.com/office/drawing/2014/main" xmlns="" id="{87FC31AD-FBB3-4219-A758-D6F7594A0A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7583" y="1197735"/>
            <a:ext cx="4641209" cy="447461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xmlns="" id="{FEB513A6-8920-3989-1F19-327B9DB02270}"/>
              </a:ext>
            </a:extLst>
          </p:cNvPr>
          <p:cNvSpPr>
            <a:spLocks noGrp="1"/>
          </p:cNvSpPr>
          <p:nvPr>
            <p:ph type="title"/>
          </p:nvPr>
        </p:nvSpPr>
        <p:spPr>
          <a:xfrm>
            <a:off x="1327675" y="1685677"/>
            <a:ext cx="4215520" cy="2362673"/>
          </a:xfrm>
        </p:spPr>
        <p:txBody>
          <a:bodyPr vert="horz" lIns="109728" tIns="109728" rIns="109728" bIns="91440" rtlCol="0" anchor="b">
            <a:normAutofit/>
          </a:bodyPr>
          <a:lstStyle/>
          <a:p>
            <a:pPr algn="ctr">
              <a:lnSpc>
                <a:spcPct val="110000"/>
              </a:lnSpc>
            </a:pPr>
            <a:r>
              <a:rPr lang="en-US" sz="2400" dirty="0"/>
              <a:t>Τα α</a:t>
            </a:r>
            <a:r>
              <a:rPr lang="en-US" sz="2400" dirty="0" err="1"/>
              <a:t>ίτι</a:t>
            </a:r>
            <a:r>
              <a:rPr lang="en-US" sz="2400" dirty="0"/>
              <a:t>α της προκλητικής συμπεριφοράς</a:t>
            </a:r>
          </a:p>
        </p:txBody>
      </p:sp>
      <p:pic>
        <p:nvPicPr>
          <p:cNvPr id="5" name="Content Placeholder 4">
            <a:extLst>
              <a:ext uri="{FF2B5EF4-FFF2-40B4-BE49-F238E27FC236}">
                <a16:creationId xmlns:a16="http://schemas.microsoft.com/office/drawing/2014/main" xmlns="" id="{79D2C914-135D-C00B-E89D-2C0E39445957}"/>
              </a:ext>
            </a:extLst>
          </p:cNvPr>
          <p:cNvPicPr>
            <a:picLocks noGrp="1" noChangeAspect="1"/>
          </p:cNvPicPr>
          <p:nvPr>
            <p:ph sz="half" idx="1"/>
          </p:nvPr>
        </p:nvPicPr>
        <p:blipFill rotWithShape="1">
          <a:blip r:embed="rId2"/>
          <a:srcRect l="1603" r="8349"/>
          <a:stretch/>
        </p:blipFill>
        <p:spPr>
          <a:xfrm>
            <a:off x="6143734" y="7699"/>
            <a:ext cx="5661369" cy="6858000"/>
          </a:xfrm>
          <a:prstGeom prst="rect">
            <a:avLst/>
          </a:prstGeom>
        </p:spPr>
      </p:pic>
    </p:spTree>
    <p:extLst>
      <p:ext uri="{BB962C8B-B14F-4D97-AF65-F5344CB8AC3E}">
        <p14:creationId xmlns:p14="http://schemas.microsoft.com/office/powerpoint/2010/main" val="240838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xmlns="" id="{E3F6B5DF-A187-2A48-59F5-8B3A9728EE48}"/>
              </a:ext>
            </a:extLst>
          </p:cNvPr>
          <p:cNvPicPr>
            <a:picLocks noGrp="1" noChangeAspect="1"/>
          </p:cNvPicPr>
          <p:nvPr>
            <p:ph sz="half" idx="1"/>
          </p:nvPr>
        </p:nvPicPr>
        <p:blipFill>
          <a:blip r:embed="rId2"/>
          <a:stretch>
            <a:fillRect/>
          </a:stretch>
        </p:blipFill>
        <p:spPr>
          <a:xfrm>
            <a:off x="2743201" y="0"/>
            <a:ext cx="7267574" cy="6858000"/>
          </a:xfrm>
          <a:prstGeom prst="rect">
            <a:avLst/>
          </a:prstGeom>
        </p:spPr>
      </p:pic>
    </p:spTree>
    <p:extLst>
      <p:ext uri="{BB962C8B-B14F-4D97-AF65-F5344CB8AC3E}">
        <p14:creationId xmlns:p14="http://schemas.microsoft.com/office/powerpoint/2010/main" val="3818313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430127AE-B29E-4FDF-99D2-A2F1E7003F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xmlns="" id="{593B4D24-F4A8-4141-A20A-E0575D1996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Φθινοπωρινά φύλλα που πέφτουν από δέντρο">
            <a:extLst>
              <a:ext uri="{FF2B5EF4-FFF2-40B4-BE49-F238E27FC236}">
                <a16:creationId xmlns:a16="http://schemas.microsoft.com/office/drawing/2014/main" xmlns="" id="{A26D5B70-DF8E-D841-2302-7ADC1D0F65FA}"/>
              </a:ext>
            </a:extLst>
          </p:cNvPr>
          <p:cNvPicPr>
            <a:picLocks noChangeAspect="1"/>
          </p:cNvPicPr>
          <p:nvPr/>
        </p:nvPicPr>
        <p:blipFill rotWithShape="1">
          <a:blip r:embed="rId2"/>
          <a:srcRect t="15710" r="-1" b="-1"/>
          <a:stretch/>
        </p:blipFill>
        <p:spPr>
          <a:xfrm>
            <a:off x="1524" y="18672"/>
            <a:ext cx="12188952" cy="6857990"/>
          </a:xfrm>
          <a:prstGeom prst="rect">
            <a:avLst/>
          </a:prstGeom>
        </p:spPr>
      </p:pic>
      <p:sp>
        <p:nvSpPr>
          <p:cNvPr id="26" name="Freeform: Shape 25">
            <a:extLst>
              <a:ext uri="{FF2B5EF4-FFF2-40B4-BE49-F238E27FC236}">
                <a16:creationId xmlns:a16="http://schemas.microsoft.com/office/drawing/2014/main" xmlns="" id="{55A741C2-AB82-4BF5-9324-5D0B56A3D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accent4">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xmlns="" id="{DCD46807-BF17-4E5D-90A8-A062604C00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xmlns="" id="{823926DB-76C8-474A-B5FB-F43C59E33F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xmlns="" id="{FF3B9683-D98C-0A6D-3420-BFFC1FB3E490}"/>
              </a:ext>
            </a:extLst>
          </p:cNvPr>
          <p:cNvSpPr>
            <a:spLocks noGrp="1"/>
          </p:cNvSpPr>
          <p:nvPr>
            <p:ph sz="half" idx="1"/>
          </p:nvPr>
        </p:nvSpPr>
        <p:spPr>
          <a:xfrm>
            <a:off x="381000" y="0"/>
            <a:ext cx="11106151" cy="5286375"/>
          </a:xfrm>
        </p:spPr>
        <p:txBody>
          <a:bodyPr vert="horz" lIns="109728" tIns="109728" rIns="109728" bIns="91440" rtlCol="0">
            <a:normAutofit/>
          </a:bodyPr>
          <a:lstStyle/>
          <a:p>
            <a:pPr>
              <a:lnSpc>
                <a:spcPct val="130000"/>
              </a:lnSpc>
              <a:spcAft>
                <a:spcPts val="800"/>
              </a:spcAft>
            </a:pPr>
            <a:endParaRPr lang="el-GR" sz="1600" smtClean="0">
              <a:effectLst/>
            </a:endParaRPr>
          </a:p>
          <a:p>
            <a:pPr>
              <a:lnSpc>
                <a:spcPct val="130000"/>
              </a:lnSpc>
              <a:spcAft>
                <a:spcPts val="800"/>
              </a:spcAft>
            </a:pPr>
            <a:r>
              <a:rPr lang="en-US" sz="1600" smtClean="0">
                <a:effectLst/>
              </a:rPr>
              <a:t>Ο </a:t>
            </a:r>
            <a:r>
              <a:rPr lang="en-US" sz="1600" dirty="0">
                <a:effectLst/>
              </a:rPr>
              <a:t>Adler </a:t>
            </a:r>
            <a:r>
              <a:rPr lang="en-US" sz="1600" dirty="0" err="1">
                <a:effectLst/>
              </a:rPr>
              <a:t>δίδ</a:t>
            </a:r>
            <a:r>
              <a:rPr lang="en-US" sz="1600" dirty="0">
                <a:effectLst/>
              </a:rPr>
              <a:t>αξε ότι ο κύριος στόχος των ανθρώπων είναι να ανήκουν και να αισθάνονται σημαντικοί. </a:t>
            </a:r>
            <a:r>
              <a:rPr lang="en-US" sz="1600" dirty="0" err="1">
                <a:effectLst/>
              </a:rPr>
              <a:t>Ότ</a:t>
            </a:r>
            <a:r>
              <a:rPr lang="en-US" sz="1600" dirty="0">
                <a:effectLst/>
              </a:rPr>
              <a:t>αν τα παιδιά δεν νιώθουν ότι ανήκουν, αποθαρρύνονται. </a:t>
            </a:r>
          </a:p>
          <a:p>
            <a:pPr>
              <a:lnSpc>
                <a:spcPct val="130000"/>
              </a:lnSpc>
              <a:spcAft>
                <a:spcPts val="800"/>
              </a:spcAft>
            </a:pPr>
            <a:r>
              <a:rPr lang="en-US" sz="1600" dirty="0">
                <a:effectLst/>
              </a:rPr>
              <a:t>Ο Dreikurs </a:t>
            </a:r>
            <a:r>
              <a:rPr lang="el-GR" sz="1600" dirty="0"/>
              <a:t>α</a:t>
            </a:r>
            <a:r>
              <a:rPr lang="el-GR" sz="1600" dirty="0" smtClean="0">
                <a:effectLst/>
              </a:rPr>
              <a:t>νέφερε</a:t>
            </a:r>
            <a:r>
              <a:rPr lang="en-US" sz="1600" dirty="0" smtClean="0">
                <a:effectLst/>
              </a:rPr>
              <a:t> </a:t>
            </a:r>
            <a:r>
              <a:rPr lang="en-US" sz="1600" dirty="0">
                <a:effectLst/>
              </a:rPr>
              <a:t>ότι </a:t>
            </a:r>
            <a:r>
              <a:rPr lang="el-GR" sz="1600" dirty="0" smtClean="0"/>
              <a:t>όταν</a:t>
            </a:r>
            <a:r>
              <a:rPr lang="en-US" sz="1600" dirty="0" smtClean="0">
                <a:effectLst/>
              </a:rPr>
              <a:t> </a:t>
            </a:r>
            <a:r>
              <a:rPr lang="en-US" sz="1600" dirty="0">
                <a:effectLst/>
              </a:rPr>
              <a:t>τα παιδιά αποθαρρύνονται, προσπαθούν να βρουν την αίσθηση ότι ανήκουν και ότι είναι σημαντικά με εσφαλμένους τρόπους. </a:t>
            </a:r>
          </a:p>
          <a:p>
            <a:pPr>
              <a:lnSpc>
                <a:spcPct val="130000"/>
              </a:lnSpc>
              <a:spcAft>
                <a:spcPts val="800"/>
              </a:spcAft>
            </a:pPr>
            <a:r>
              <a:rPr lang="en-US" sz="1600" dirty="0" err="1">
                <a:effectLst/>
              </a:rPr>
              <a:t>Αν</a:t>
            </a:r>
            <a:r>
              <a:rPr lang="en-US" sz="1600" dirty="0">
                <a:effectLst/>
              </a:rPr>
              <a:t>αφέρθηκε σε αυτούς τους τρόπους ως τους «Τέσσερις Εσφαλμένους Στόχους της Προκλητικής Συμπεριφοράς». </a:t>
            </a:r>
          </a:p>
          <a:p>
            <a:pPr>
              <a:lnSpc>
                <a:spcPct val="130000"/>
              </a:lnSpc>
            </a:pPr>
            <a:endParaRPr lang="en-US" sz="500" dirty="0"/>
          </a:p>
        </p:txBody>
      </p:sp>
    </p:spTree>
    <p:extLst>
      <p:ext uri="{BB962C8B-B14F-4D97-AF65-F5344CB8AC3E}">
        <p14:creationId xmlns:p14="http://schemas.microsoft.com/office/powerpoint/2010/main" val="1340768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57250" y="563234"/>
            <a:ext cx="10668000" cy="1075066"/>
          </a:xfrm>
        </p:spPr>
        <p:txBody>
          <a:bodyPr/>
          <a:lstStyle/>
          <a:p>
            <a:r>
              <a:rPr lang="el-GR" sz="2400" dirty="0" smtClean="0"/>
              <a:t>Τέσσερεις εσφαλμένοι στόχοι της προκλητικής συμπεριφοράς </a:t>
            </a:r>
            <a:endParaRPr lang="el-GR" sz="2400" dirty="0"/>
          </a:p>
        </p:txBody>
      </p:sp>
      <p:sp>
        <p:nvSpPr>
          <p:cNvPr id="3" name="Θέση κειμένου 2"/>
          <p:cNvSpPr>
            <a:spLocks noGrp="1"/>
          </p:cNvSpPr>
          <p:nvPr>
            <p:ph type="body" idx="1"/>
          </p:nvPr>
        </p:nvSpPr>
        <p:spPr>
          <a:xfrm>
            <a:off x="857250" y="2038350"/>
            <a:ext cx="10448925" cy="4248149"/>
          </a:xfrm>
        </p:spPr>
        <p:txBody>
          <a:bodyPr>
            <a:normAutofit fontScale="85000" lnSpcReduction="10000"/>
          </a:bodyPr>
          <a:lstStyle/>
          <a:p>
            <a:r>
              <a:rPr lang="el-GR" dirty="0" smtClean="0"/>
              <a:t>1. </a:t>
            </a:r>
            <a:r>
              <a:rPr lang="el-GR" b="1" dirty="0" smtClean="0"/>
              <a:t>Υπερβολική </a:t>
            </a:r>
            <a:r>
              <a:rPr lang="el-GR" b="1" dirty="0"/>
              <a:t>Προσοχή</a:t>
            </a:r>
            <a:r>
              <a:rPr lang="el-GR" dirty="0"/>
              <a:t>: «Μετράω ή ανήκω μόνο όταν σας κρατώ ασχολημένους </a:t>
            </a:r>
            <a:r>
              <a:rPr lang="el-GR" dirty="0" smtClean="0"/>
              <a:t>μαζί μου </a:t>
            </a:r>
            <a:r>
              <a:rPr lang="el-GR" dirty="0"/>
              <a:t>ή όταν είμαι το επίκεντρο της προσοχής</a:t>
            </a:r>
            <a:r>
              <a:rPr lang="el-GR" dirty="0" smtClean="0"/>
              <a:t>».</a:t>
            </a:r>
          </a:p>
          <a:p>
            <a:r>
              <a:rPr lang="el-GR" dirty="0" smtClean="0"/>
              <a:t> </a:t>
            </a:r>
            <a:endParaRPr lang="el-GR" dirty="0"/>
          </a:p>
          <a:p>
            <a:r>
              <a:rPr lang="el-GR" dirty="0"/>
              <a:t>2. </a:t>
            </a:r>
            <a:r>
              <a:rPr lang="el-GR" b="1" dirty="0"/>
              <a:t>Επικράτηση</a:t>
            </a:r>
            <a:r>
              <a:rPr lang="el-GR" dirty="0"/>
              <a:t>: «Μετράω ή ανήκω μόνο όταν κάνω κουμάντο. Δεν μπορείτε να με κάνετε να κάνω αυτό που δεν θέλω ή να με εμποδίσετε από το να κάνω αυτό που θέλω». </a:t>
            </a:r>
            <a:endParaRPr lang="el-GR" dirty="0" smtClean="0"/>
          </a:p>
          <a:p>
            <a:endParaRPr lang="el-GR" dirty="0"/>
          </a:p>
          <a:p>
            <a:r>
              <a:rPr lang="el-GR" dirty="0"/>
              <a:t>3. </a:t>
            </a:r>
            <a:r>
              <a:rPr lang="el-GR" b="1" dirty="0"/>
              <a:t>Εκδίκηση</a:t>
            </a:r>
            <a:r>
              <a:rPr lang="el-GR" dirty="0"/>
              <a:t>: «Δεν μετράω ή δεν ανήκω και δεν αγαπιέμαι. Αυτό με πληγώνει τόσο πολύ που θα πληγώσω τους άλλους». </a:t>
            </a:r>
            <a:endParaRPr lang="el-GR" dirty="0" smtClean="0"/>
          </a:p>
          <a:p>
            <a:endParaRPr lang="el-GR" dirty="0"/>
          </a:p>
          <a:p>
            <a:r>
              <a:rPr lang="el-GR" dirty="0"/>
              <a:t>4. </a:t>
            </a:r>
            <a:r>
              <a:rPr lang="el-GR" b="1" dirty="0"/>
              <a:t>Υποτιθέμενη Ανεπάρκεια</a:t>
            </a:r>
            <a:r>
              <a:rPr lang="el-GR" dirty="0"/>
              <a:t>: «Δεν μετράω ή δεν ανήκω και δεν είμαι αγαπητός» ή «Δεν μπορώ να ανταποκριθώ στις προσδοκίες των άλλων. Αυτό είναι τόσο αποθαρρυντικό που δεν ξέρω τι να κάνω πέρα από το να απομακρυνθώ και να παραιτηθώ». </a:t>
            </a:r>
          </a:p>
          <a:p>
            <a:endParaRPr lang="el-GR" dirty="0"/>
          </a:p>
        </p:txBody>
      </p:sp>
    </p:spTree>
    <p:extLst>
      <p:ext uri="{BB962C8B-B14F-4D97-AF65-F5344CB8AC3E}">
        <p14:creationId xmlns:p14="http://schemas.microsoft.com/office/powerpoint/2010/main" val="1641011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emplate>Retrospect</Template>
  <TotalTime>292</TotalTime>
  <Words>1659</Words>
  <Application>Microsoft Office PowerPoint</Application>
  <PresentationFormat>Ευρεία οθόνη</PresentationFormat>
  <Paragraphs>138</Paragraphs>
  <Slides>33</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33</vt:i4>
      </vt:variant>
    </vt:vector>
  </HeadingPairs>
  <TitlesOfParts>
    <vt:vector size="40" baseType="lpstr">
      <vt:lpstr>Aptos</vt:lpstr>
      <vt:lpstr>Arial</vt:lpstr>
      <vt:lpstr>Corbel</vt:lpstr>
      <vt:lpstr>Manrope</vt:lpstr>
      <vt:lpstr>Meiryo</vt:lpstr>
      <vt:lpstr>Times New Roman</vt:lpstr>
      <vt:lpstr>SketchLinesVTI</vt:lpstr>
      <vt:lpstr>ΘΕΤΙΚΗ ΔΙΑΠΑΙΔΑΓΩΓΗΣΗ ΚΑΙ ΟΡΙΑ</vt:lpstr>
      <vt:lpstr>Παρουσίαση του PowerPoint</vt:lpstr>
      <vt:lpstr>Θετική διαπαιδαγώγηση στην εφηβεία</vt:lpstr>
      <vt:lpstr>Παρουσίαση του PowerPoint</vt:lpstr>
      <vt:lpstr>Τα όρια στην εφηβεία</vt:lpstr>
      <vt:lpstr>Τα αίτια της προκλητικής συμπεριφοράς</vt:lpstr>
      <vt:lpstr>Παρουσίαση του PowerPoint</vt:lpstr>
      <vt:lpstr>Παρουσίαση του PowerPoint</vt:lpstr>
      <vt:lpstr>Τέσσερεις εσφαλμένοι στόχοι της προκλητικής συμπεριφοράς </vt:lpstr>
      <vt:lpstr>Παρουσίαση του PowerPoint</vt:lpstr>
      <vt:lpstr>Παρουσίαση του PowerPoint</vt:lpstr>
      <vt:lpstr>Παρουσίαση του PowerPoint</vt:lpstr>
      <vt:lpstr>Παρουσίαση του PowerPoint</vt:lpstr>
      <vt:lpstr>Μορφές υπερβολικού ελέγχου: ανταμοιβές και τιμωρίες</vt:lpstr>
      <vt:lpstr>Χαρακτηριστικά κακών τιμωριών:  - Είναι αυθαίρετη. - Αποθαρρύνει και υποτιμά το παιδί ασκώντας ηθική κριτική. - Εκφράζει την άνιση δύναμη της προσωπικής εξουσίας του ενήλικα. - Η αποτελεσματικότητά της βασίζεται στον φόβο του παιδιού προς τον γονιό. - Δίνει αρνητικό παράδειγμα προς μίμηση στο παιδί. - Δημιουργεί αίσθημα κατωτερότητας στο παιδί. - Και δεν μαθαίνει στο παιδί πώς να συμπεριφερθεί σωστά στο μέλλον. </vt:lpstr>
      <vt:lpstr>Χαρακτηριστικά αποτελεσματικών ανταμοιβών:  1. Αφορούν σε μια απλή και ξεκάθαρη συμπεριφορά του παιδιού. 2. Είναι αντίστοιχες της προσπάθειας και του επιτεύγματος του παιδιού. 3. Κατάλληλες για την ηλικία του παιδιού. 4. Επιλέγονται ώστε να ενθουσιάζουν κυρίως το παιδί. 5. Προηγείται συμφωνία μεταξύ γονιού και παιδιού, ότι οι συγκεκριμένες συμπεριφορές θα οδηγήσουν σε συγκεκριμένες ανταμοιβές. 6.Να παρακολουθείτε το παιδί διαρκώς αναζητώντας τη σωστή συμπεριφορά και να το ανταμείβετε. 7. Η ανταμοιβή να δίνεται αμέσως χωρίς καθυστέρηση. 8. Δεσμευτείτε σε ανταμοιβές που μπορείτε να εκπληρώσετε. 9. Προτιμήστε ανταμοιβές που προωθούν την κοινωνική επαφή 10. Στόχος είναι να αντικατασταθεί σταδιακά η ανταμοιβή από τον έπαινο.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Συμβουλές για θετική γονεϊκότητα κατά τη διάρκεια της εφηβείας: </vt:lpstr>
      <vt:lpstr>Υπερβολική ανεκτικότητα και υπερπροστασία </vt:lpstr>
      <vt:lpstr>Η εφηβεια είναι μία πρόκληση αλλά και μία ευκαιρία!</vt:lpstr>
      <vt:lpstr> Βιβλία θετικής γονεϊκότητας  Θετικοί γονείς ευτυχισμένα παιδιά, εκδ. Πεδίο.  Τα δοκίμασα όλα, εκδ. Ενάλιος.  Δεν έχουν χαθεί όλα, εκδ. Ενάλιος.  Στην καρδιά των συναισθημάτων του παιδιού, εκδ. Ενάλιος.  Μοντεσσόρι στο σπίτι με το μικρό παιδί (1-3 ετών), εκδ. Μεταίχμιο.  Γονείς σε συνεργασία, εκδ. Κλειδαριθμός.  Τι συμβαίνει στον εγκέφαλό του;, εκδ. Πατάκη.  Πώς να μιλάτε στα παιδιά, ώστε να σας ακούν; πώς να τα ακούτε, ώστε να σας μιλούν;, εκδ. Πατάκη.  Αδέλφια όχι αντίπαλοι, εκδ. Πατάκη.  Τα μυστικά του αποτελεσματικού γονέα, εκδ. Μάρτη.  Όταν η καρδιά γεμίζει, εκδ. Παπαδόπουλος.</vt:lpstr>
      <vt:lpstr>Ευχαριστώ για την προσοχή σας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ΕΡΓΑΛΕΙΑ ΘΕΤΙΚΗΣ ΠΕΙΘΑΡΧΙΑΣ</dc:title>
  <dc:creator>MARINA SKORDA</dc:creator>
  <cp:lastModifiedBy>Paraskevi Pantazi</cp:lastModifiedBy>
  <cp:revision>13</cp:revision>
  <dcterms:created xsi:type="dcterms:W3CDTF">2024-03-11T09:29:13Z</dcterms:created>
  <dcterms:modified xsi:type="dcterms:W3CDTF">2025-02-14T09:00:53Z</dcterms:modified>
</cp:coreProperties>
</file>