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Lst>
  <p:notesMasterIdLst>
    <p:notesMasterId r:id="rId19"/>
  </p:notesMasterIdLst>
  <p:sldIdLst>
    <p:sldId id="256" r:id="rId2"/>
    <p:sldId id="257" r:id="rId3"/>
    <p:sldId id="258" r:id="rId4"/>
    <p:sldId id="259" r:id="rId5"/>
    <p:sldId id="260" r:id="rId6"/>
    <p:sldId id="261" r:id="rId7"/>
    <p:sldId id="265" r:id="rId8"/>
    <p:sldId id="266" r:id="rId9"/>
    <p:sldId id="267" r:id="rId10"/>
    <p:sldId id="278" r:id="rId11"/>
    <p:sldId id="268" r:id="rId12"/>
    <p:sldId id="270" r:id="rId13"/>
    <p:sldId id="271" r:id="rId14"/>
    <p:sldId id="273" r:id="rId15"/>
    <p:sldId id="274" r:id="rId16"/>
    <p:sldId id="277" r:id="rId17"/>
    <p:sldId id="264" r:id="rId18"/>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Προεπιλεγμένη ενότητα" id="{038174C7-1A20-43B8-85A1-8C16C82E9BC0}">
          <p14:sldIdLst>
            <p14:sldId id="256"/>
            <p14:sldId id="257"/>
            <p14:sldId id="258"/>
            <p14:sldId id="259"/>
            <p14:sldId id="260"/>
            <p14:sldId id="261"/>
            <p14:sldId id="265"/>
            <p14:sldId id="266"/>
            <p14:sldId id="267"/>
            <p14:sldId id="278"/>
            <p14:sldId id="268"/>
            <p14:sldId id="270"/>
            <p14:sldId id="271"/>
            <p14:sldId id="273"/>
            <p14:sldId id="274"/>
            <p14:sldId id="277"/>
            <p14:sldId id="264"/>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9" d="100"/>
          <a:sy n="89" d="100"/>
        </p:scale>
        <p:origin x="46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7ED974C-0BB6-497F-A4EA-A15F3E7A9310}" type="datetimeFigureOut">
              <a:rPr lang="el-GR" smtClean="0"/>
              <a:t>6/1/2023</a:t>
            </a:fld>
            <a:endParaRPr lang="el-GR"/>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4E1AB9-93AF-432A-9695-155A39A7223D}" type="slidenum">
              <a:rPr lang="el-GR" smtClean="0"/>
              <a:t>‹#›</a:t>
            </a:fld>
            <a:endParaRPr lang="el-GR"/>
          </a:p>
        </p:txBody>
      </p:sp>
    </p:spTree>
    <p:extLst>
      <p:ext uri="{BB962C8B-B14F-4D97-AF65-F5344CB8AC3E}">
        <p14:creationId xmlns:p14="http://schemas.microsoft.com/office/powerpoint/2010/main" val="38537664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l-GR" smtClean="0"/>
              <a:t>Στυλ κύριου τίτλου</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5C5F4B8-D2A2-46E7-BEFB-35D477D6B35D}" type="datetimeFigureOut">
              <a:rPr lang="el-GR" smtClean="0"/>
              <a:t>6/1/2023</a:t>
            </a:fld>
            <a:endParaRPr lang="el-GR"/>
          </a:p>
        </p:txBody>
      </p:sp>
      <p:sp>
        <p:nvSpPr>
          <p:cNvPr id="5" name="Footer Placeholder 4"/>
          <p:cNvSpPr>
            <a:spLocks noGrp="1"/>
          </p:cNvSpPr>
          <p:nvPr>
            <p:ph type="ftr" sz="quarter" idx="11"/>
          </p:nvPr>
        </p:nvSpPr>
        <p:spPr>
          <a:xfrm>
            <a:off x="2692397" y="5037663"/>
            <a:ext cx="5214635" cy="279400"/>
          </a:xfrm>
        </p:spPr>
        <p:txBody>
          <a:bodyPr/>
          <a:lstStyle/>
          <a:p>
            <a:endParaRPr lang="el-GR"/>
          </a:p>
        </p:txBody>
      </p:sp>
      <p:sp>
        <p:nvSpPr>
          <p:cNvPr id="6" name="Slide Number Placeholder 5"/>
          <p:cNvSpPr>
            <a:spLocks noGrp="1"/>
          </p:cNvSpPr>
          <p:nvPr>
            <p:ph type="sldNum" sz="quarter" idx="12"/>
          </p:nvPr>
        </p:nvSpPr>
        <p:spPr>
          <a:xfrm>
            <a:off x="8956900" y="5037663"/>
            <a:ext cx="551167" cy="279400"/>
          </a:xfrm>
        </p:spPr>
        <p:txBody>
          <a:bodyPr/>
          <a:lstStyle/>
          <a:p>
            <a:fld id="{6D222999-575B-4E26-8F01-00111D90EB59}" type="slidenum">
              <a:rPr lang="el-GR" smtClean="0"/>
              <a:t>‹#›</a:t>
            </a:fld>
            <a:endParaRPr lang="el-GR"/>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729607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Πανοραμική 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l-GR" smtClean="0"/>
              <a:t>Στυλ κύριου τίτλου</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smtClean="0"/>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fld id="{B5C5F4B8-D2A2-46E7-BEFB-35D477D6B35D}" type="datetimeFigureOut">
              <a:rPr lang="el-GR" smtClean="0"/>
              <a:t>6/1/2023</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6D222999-575B-4E26-8F01-00111D90EB59}" type="slidenum">
              <a:rPr lang="el-GR" smtClean="0"/>
              <a:t>‹#›</a:t>
            </a:fld>
            <a:endParaRPr lang="el-GR"/>
          </a:p>
        </p:txBody>
      </p:sp>
    </p:spTree>
    <p:extLst>
      <p:ext uri="{BB962C8B-B14F-4D97-AF65-F5344CB8AC3E}">
        <p14:creationId xmlns:p14="http://schemas.microsoft.com/office/powerpoint/2010/main" val="28850109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Τίτλος και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l-GR" smtClean="0"/>
              <a:t>Στυλ κύριου τίτλου</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fld id="{B5C5F4B8-D2A2-46E7-BEFB-35D477D6B35D}" type="datetimeFigureOut">
              <a:rPr lang="el-GR" smtClean="0"/>
              <a:t>6/1/2023</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6D222999-575B-4E26-8F01-00111D90EB59}" type="slidenum">
              <a:rPr lang="el-GR" smtClean="0"/>
              <a:t>‹#›</a:t>
            </a:fld>
            <a:endParaRPr lang="el-GR"/>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500910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Εισαγωγικά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l-GR" smtClean="0"/>
              <a:t>Στυλ κύριου τίτλου</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smtClean="0"/>
              <a:t>Στυλ υποδείγματος κειμένου</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fld id="{B5C5F4B8-D2A2-46E7-BEFB-35D477D6B35D}" type="datetimeFigureOut">
              <a:rPr lang="el-GR" smtClean="0"/>
              <a:t>6/1/2023</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6D222999-575B-4E26-8F01-00111D90EB59}" type="slidenum">
              <a:rPr lang="el-GR" smtClean="0"/>
              <a:t>‹#›</a:t>
            </a:fld>
            <a:endParaRPr lang="el-GR"/>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884573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Κάρτα ονόματος">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l-GR" smtClean="0"/>
              <a:t>Στυλ κύριου τίτλου</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fld id="{B5C5F4B8-D2A2-46E7-BEFB-35D477D6B35D}" type="datetimeFigureOut">
              <a:rPr lang="el-GR" smtClean="0"/>
              <a:t>6/1/2023</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6D222999-575B-4E26-8F01-00111D90EB59}" type="slidenum">
              <a:rPr lang="el-GR" smtClean="0"/>
              <a:t>‹#›</a:t>
            </a:fld>
            <a:endParaRPr lang="el-GR"/>
          </a:p>
        </p:txBody>
      </p:sp>
    </p:spTree>
    <p:extLst>
      <p:ext uri="{BB962C8B-B14F-4D97-AF65-F5344CB8AC3E}">
        <p14:creationId xmlns:p14="http://schemas.microsoft.com/office/powerpoint/2010/main" val="30885795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Κάρτα ονόματος με φράση">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l-GR" smtClean="0"/>
              <a:t>Στυλ κύριου τίτλου</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fld id="{B5C5F4B8-D2A2-46E7-BEFB-35D477D6B35D}" type="datetimeFigureOut">
              <a:rPr lang="el-GR" smtClean="0"/>
              <a:t>6/1/2023</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6D222999-575B-4E26-8F01-00111D90EB59}" type="slidenum">
              <a:rPr lang="el-GR" smtClean="0"/>
              <a:t>‹#›</a:t>
            </a:fld>
            <a:endParaRPr lang="el-GR"/>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121905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ή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l-GR" smtClean="0"/>
              <a:t>Στυλ κύριου τίτλου</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fld id="{B5C5F4B8-D2A2-46E7-BEFB-35D477D6B35D}" type="datetimeFigureOut">
              <a:rPr lang="el-GR" smtClean="0"/>
              <a:t>6/1/2023</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6D222999-575B-4E26-8F01-00111D90EB59}" type="slidenum">
              <a:rPr lang="el-GR" smtClean="0"/>
              <a:t>‹#›</a:t>
            </a:fld>
            <a:endParaRPr lang="el-GR"/>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279493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l-GR" smtClean="0"/>
              <a:t>Στυλ κύριου τίτλου</a:t>
            </a:r>
            <a:endParaRPr lang="en-US" dirty="0"/>
          </a:p>
        </p:txBody>
      </p:sp>
      <p:sp>
        <p:nvSpPr>
          <p:cNvPr id="3" name="Vertical Text Placeholder 2"/>
          <p:cNvSpPr>
            <a:spLocks noGrp="1"/>
          </p:cNvSpPr>
          <p:nvPr>
            <p:ph type="body" orient="vert" idx="1"/>
          </p:nvPr>
        </p:nvSpPr>
        <p:spPr/>
        <p:txBody>
          <a:bodyPr vert="eaVert" ancho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fld id="{B5C5F4B8-D2A2-46E7-BEFB-35D477D6B35D}" type="datetimeFigureOut">
              <a:rPr lang="el-GR" smtClean="0"/>
              <a:t>6/1/2023</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6D222999-575B-4E26-8F01-00111D90EB59}" type="slidenum">
              <a:rPr lang="el-GR" smtClean="0"/>
              <a:t>‹#›</a:t>
            </a:fld>
            <a:endParaRPr lang="el-G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705775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l-GR" smtClean="0"/>
              <a:t>Στυλ κύριου τίτλου</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fld id="{B5C5F4B8-D2A2-46E7-BEFB-35D477D6B35D}" type="datetimeFigureOut">
              <a:rPr lang="el-GR" smtClean="0"/>
              <a:t>6/1/2023</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6D222999-575B-4E26-8F01-00111D90EB59}" type="slidenum">
              <a:rPr lang="el-GR" smtClean="0"/>
              <a:t>‹#›</a:t>
            </a:fld>
            <a:endParaRPr lang="el-GR"/>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576754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l-GR" smtClean="0"/>
              <a:t>Στυλ κύριου τίτλου</a:t>
            </a:r>
            <a:endParaRPr lang="en-US" dirty="0"/>
          </a:p>
        </p:txBody>
      </p:sp>
      <p:sp>
        <p:nvSpPr>
          <p:cNvPr id="3" name="Content Placeholder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fld id="{B5C5F4B8-D2A2-46E7-BEFB-35D477D6B35D}" type="datetimeFigureOut">
              <a:rPr lang="el-GR" smtClean="0"/>
              <a:t>6/1/2023</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6D222999-575B-4E26-8F01-00111D90EB59}" type="slidenum">
              <a:rPr lang="el-GR" smtClean="0"/>
              <a:t>‹#›</a:t>
            </a:fld>
            <a:endParaRPr lang="el-GR"/>
          </a:p>
        </p:txBody>
      </p:sp>
    </p:spTree>
    <p:extLst>
      <p:ext uri="{BB962C8B-B14F-4D97-AF65-F5344CB8AC3E}">
        <p14:creationId xmlns:p14="http://schemas.microsoft.com/office/powerpoint/2010/main" val="8686626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l-GR" smtClean="0"/>
              <a:t>Στυλ κύριου τίτλου</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fld id="{B5C5F4B8-D2A2-46E7-BEFB-35D477D6B35D}" type="datetimeFigureOut">
              <a:rPr lang="el-GR" smtClean="0"/>
              <a:t>6/1/2023</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6D222999-575B-4E26-8F01-00111D90EB59}" type="slidenum">
              <a:rPr lang="el-GR" smtClean="0"/>
              <a:t>‹#›</a:t>
            </a:fld>
            <a:endParaRPr lang="el-GR"/>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128824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l-GR" smtClean="0"/>
              <a:t>Στυλ κύριου τίτλου</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5" name="Date Placeholder 4"/>
          <p:cNvSpPr>
            <a:spLocks noGrp="1"/>
          </p:cNvSpPr>
          <p:nvPr>
            <p:ph type="dt" sz="half" idx="10"/>
          </p:nvPr>
        </p:nvSpPr>
        <p:spPr/>
        <p:txBody>
          <a:bodyPr/>
          <a:lstStyle/>
          <a:p>
            <a:fld id="{B5C5F4B8-D2A2-46E7-BEFB-35D477D6B35D}" type="datetimeFigureOut">
              <a:rPr lang="el-GR" smtClean="0"/>
              <a:t>6/1/2023</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6D222999-575B-4E26-8F01-00111D90EB59}" type="slidenum">
              <a:rPr lang="el-GR" smtClean="0"/>
              <a:t>‹#›</a:t>
            </a:fld>
            <a:endParaRPr lang="el-GR"/>
          </a:p>
        </p:txBody>
      </p:sp>
    </p:spTree>
    <p:extLst>
      <p:ext uri="{BB962C8B-B14F-4D97-AF65-F5344CB8AC3E}">
        <p14:creationId xmlns:p14="http://schemas.microsoft.com/office/powerpoint/2010/main" val="6836218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7" name="Date Placeholder 6"/>
          <p:cNvSpPr>
            <a:spLocks noGrp="1"/>
          </p:cNvSpPr>
          <p:nvPr>
            <p:ph type="dt" sz="half" idx="10"/>
          </p:nvPr>
        </p:nvSpPr>
        <p:spPr/>
        <p:txBody>
          <a:bodyPr/>
          <a:lstStyle/>
          <a:p>
            <a:fld id="{B5C5F4B8-D2A2-46E7-BEFB-35D477D6B35D}" type="datetimeFigureOut">
              <a:rPr lang="el-GR" smtClean="0"/>
              <a:t>6/1/2023</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6D222999-575B-4E26-8F01-00111D90EB59}" type="slidenum">
              <a:rPr lang="el-GR" smtClean="0"/>
              <a:t>‹#›</a:t>
            </a:fld>
            <a:endParaRPr lang="el-GR"/>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710620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3" name="Date Placeholder 2"/>
          <p:cNvSpPr>
            <a:spLocks noGrp="1"/>
          </p:cNvSpPr>
          <p:nvPr>
            <p:ph type="dt" sz="half" idx="10"/>
          </p:nvPr>
        </p:nvSpPr>
        <p:spPr/>
        <p:txBody>
          <a:bodyPr/>
          <a:lstStyle/>
          <a:p>
            <a:fld id="{B5C5F4B8-D2A2-46E7-BEFB-35D477D6B35D}" type="datetimeFigureOut">
              <a:rPr lang="el-GR" smtClean="0"/>
              <a:t>6/1/2023</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6D222999-575B-4E26-8F01-00111D90EB59}" type="slidenum">
              <a:rPr lang="el-GR" smtClean="0"/>
              <a:t>‹#›</a:t>
            </a:fld>
            <a:endParaRPr lang="el-G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624207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5C5F4B8-D2A2-46E7-BEFB-35D477D6B35D}" type="datetimeFigureOut">
              <a:rPr lang="el-GR" smtClean="0"/>
              <a:t>6/1/2023</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6D222999-575B-4E26-8F01-00111D90EB59}" type="slidenum">
              <a:rPr lang="el-GR" smtClean="0"/>
              <a:t>‹#›</a:t>
            </a:fld>
            <a:endParaRPr lang="el-GR"/>
          </a:p>
        </p:txBody>
      </p:sp>
    </p:spTree>
    <p:extLst>
      <p:ext uri="{BB962C8B-B14F-4D97-AF65-F5344CB8AC3E}">
        <p14:creationId xmlns:p14="http://schemas.microsoft.com/office/powerpoint/2010/main" val="20510685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l-GR" smtClean="0"/>
              <a:t>Στυλ κύριου τίτλου</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fld id="{B5C5F4B8-D2A2-46E7-BEFB-35D477D6B35D}" type="datetimeFigureOut">
              <a:rPr lang="el-GR" smtClean="0"/>
              <a:t>6/1/2023</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6D222999-575B-4E26-8F01-00111D90EB59}" type="slidenum">
              <a:rPr lang="el-GR" smtClean="0"/>
              <a:t>‹#›</a:t>
            </a:fld>
            <a:endParaRPr lang="el-GR"/>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765917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l-GR" smtClean="0"/>
              <a:t>Στυλ κύριου τίτλου</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smtClean="0"/>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fld id="{B5C5F4B8-D2A2-46E7-BEFB-35D477D6B35D}" type="datetimeFigureOut">
              <a:rPr lang="el-GR" smtClean="0"/>
              <a:t>6/1/2023</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6D222999-575B-4E26-8F01-00111D90EB59}" type="slidenum">
              <a:rPr lang="el-GR" smtClean="0"/>
              <a:t>‹#›</a:t>
            </a:fld>
            <a:endParaRPr lang="el-GR"/>
          </a:p>
        </p:txBody>
      </p:sp>
    </p:spTree>
    <p:extLst>
      <p:ext uri="{BB962C8B-B14F-4D97-AF65-F5344CB8AC3E}">
        <p14:creationId xmlns:p14="http://schemas.microsoft.com/office/powerpoint/2010/main" val="27444030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l-GR" smtClean="0"/>
              <a:t>Στυλ κύριου τίτλου</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5C5F4B8-D2A2-46E7-BEFB-35D477D6B35D}" type="datetimeFigureOut">
              <a:rPr lang="el-GR" smtClean="0"/>
              <a:t>6/1/2023</a:t>
            </a:fld>
            <a:endParaRPr lang="el-GR"/>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l-GR"/>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6D222999-575B-4E26-8F01-00111D90EB59}" type="slidenum">
              <a:rPr lang="el-GR" smtClean="0"/>
              <a:t>‹#›</a:t>
            </a:fld>
            <a:endParaRPr lang="el-GR"/>
          </a:p>
        </p:txBody>
      </p:sp>
    </p:spTree>
    <p:extLst>
      <p:ext uri="{BB962C8B-B14F-4D97-AF65-F5344CB8AC3E}">
        <p14:creationId xmlns:p14="http://schemas.microsoft.com/office/powerpoint/2010/main" val="337602663"/>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 id="2147483705" r:id="rId15"/>
    <p:sldLayoutId id="2147483706" r:id="rId16"/>
    <p:sldLayoutId id="214748370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focusonchild.gr/causes-for-dyslexia.html" TargetMode="External"/><Relationship Id="rId2" Type="http://schemas.openxmlformats.org/officeDocument/2006/relationships/hyperlink" Target="http://www.imommy.gr/paidia/education/article/105/mathhsiakes-dyskolies/" TargetMode="External"/><Relationship Id="rId1" Type="http://schemas.openxmlformats.org/officeDocument/2006/relationships/slideLayout" Target="../slideLayouts/slideLayout2.xml"/><Relationship Id="rId4" Type="http://schemas.openxmlformats.org/officeDocument/2006/relationships/hyperlink" Target="http://www.dyslexia-goneis.gr/view_site.asp?mcid=4&amp;cid=8&amp;ns=1"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p:txBody>
          <a:bodyPr/>
          <a:lstStyle/>
          <a:p>
            <a:r>
              <a:rPr lang="el-GR" dirty="0" err="1" smtClean="0"/>
              <a:t>χχ</a:t>
            </a:r>
            <a:endParaRPr lang="el-GR" dirty="0"/>
          </a:p>
        </p:txBody>
      </p:sp>
      <p:sp>
        <p:nvSpPr>
          <p:cNvPr id="3" name="Υπότιτλος 2"/>
          <p:cNvSpPr>
            <a:spLocks noGrp="1"/>
          </p:cNvSpPr>
          <p:nvPr>
            <p:ph type="subTitle" idx="1"/>
          </p:nvPr>
        </p:nvSpPr>
        <p:spPr/>
        <p:txBody>
          <a:bodyPr/>
          <a:lstStyle/>
          <a:p>
            <a:endParaRPr lang="el-GR" dirty="0" smtClean="0"/>
          </a:p>
          <a:p>
            <a:endParaRPr lang="el-GR" dirty="0"/>
          </a:p>
        </p:txBody>
      </p:sp>
      <p:pic>
        <p:nvPicPr>
          <p:cNvPr id="5" name="Picture 3"/>
          <p:cNvPicPr>
            <a:picLocks noGrp="1" noChangeAspect="1" noChangeArrowheads="1"/>
          </p:cNvPicPr>
          <p:nvPr>
            <p:ph type="body" idx="4294967295"/>
          </p:nvPr>
        </p:nvPicPr>
        <p:blipFill>
          <a:blip r:embed="rId2">
            <a:extLst>
              <a:ext uri="{28A0092B-C50C-407E-A947-70E740481C1C}">
                <a14:useLocalDpi xmlns:a14="http://schemas.microsoft.com/office/drawing/2010/main" val="0"/>
              </a:ext>
            </a:extLst>
          </a:blip>
          <a:srcRect/>
          <a:stretch>
            <a:fillRect/>
          </a:stretch>
        </p:blipFill>
        <p:spPr>
          <a:xfrm>
            <a:off x="897148" y="1376903"/>
            <a:ext cx="10618788" cy="4879975"/>
          </a:xfrm>
        </p:spPr>
      </p:pic>
      <p:sp>
        <p:nvSpPr>
          <p:cNvPr id="6" name="Rectangle 2"/>
          <p:cNvSpPr txBox="1">
            <a:spLocks noChangeArrowheads="1"/>
          </p:cNvSpPr>
          <p:nvPr/>
        </p:nvSpPr>
        <p:spPr>
          <a:xfrm>
            <a:off x="1820174" y="94892"/>
            <a:ext cx="8229600" cy="1282012"/>
          </a:xfrm>
          <a:prstGeom prst="rect">
            <a:avLst/>
          </a:prstGeom>
        </p:spPr>
        <p:txBody>
          <a:bodyPr vert="horz" lIns="91440" tIns="45720" rIns="91440" bIns="45720" rtlCol="0" anchor="b">
            <a:normAutofit fontScale="8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l-GR" altLang="el-GR" dirty="0" smtClean="0">
                <a:solidFill>
                  <a:schemeClr val="accent3">
                    <a:lumMod val="75000"/>
                  </a:schemeClr>
                </a:solidFill>
              </a:rPr>
              <a:t>ΜΑΘΗΣΙΑΚΕΣ</a:t>
            </a:r>
            <a:r>
              <a:rPr lang="el-GR" altLang="el-GR" dirty="0" smtClean="0">
                <a:solidFill>
                  <a:srgbClr val="FF0000"/>
                </a:solidFill>
              </a:rPr>
              <a:t> </a:t>
            </a:r>
            <a:r>
              <a:rPr lang="el-GR" altLang="el-GR" dirty="0" smtClean="0">
                <a:solidFill>
                  <a:schemeClr val="accent3">
                    <a:lumMod val="75000"/>
                  </a:schemeClr>
                </a:solidFill>
              </a:rPr>
              <a:t>ΔΥΣΚΟΛΙΕΣ</a:t>
            </a:r>
            <a:endParaRPr lang="el-GR" altLang="el-GR" dirty="0">
              <a:solidFill>
                <a:schemeClr val="accent3">
                  <a:lumMod val="75000"/>
                </a:schemeClr>
              </a:solidFill>
            </a:endParaRPr>
          </a:p>
        </p:txBody>
      </p:sp>
    </p:spTree>
    <p:extLst>
      <p:ext uri="{BB962C8B-B14F-4D97-AF65-F5344CB8AC3E}">
        <p14:creationId xmlns:p14="http://schemas.microsoft.com/office/powerpoint/2010/main" val="11862585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Διάγνωση</a:t>
            </a:r>
            <a:endParaRPr lang="el-GR" dirty="0"/>
          </a:p>
        </p:txBody>
      </p:sp>
      <p:sp>
        <p:nvSpPr>
          <p:cNvPr id="3" name="Θέση περιεχομένου 2"/>
          <p:cNvSpPr>
            <a:spLocks noGrp="1"/>
          </p:cNvSpPr>
          <p:nvPr>
            <p:ph idx="1"/>
          </p:nvPr>
        </p:nvSpPr>
        <p:spPr/>
        <p:txBody>
          <a:bodyPr>
            <a:normAutofit/>
          </a:bodyPr>
          <a:lstStyle/>
          <a:p>
            <a:r>
              <a:rPr lang="el-GR" dirty="0" smtClean="0"/>
              <a:t>Επίσημη</a:t>
            </a:r>
            <a:r>
              <a:rPr lang="el-GR" dirty="0"/>
              <a:t>  Διάγνωση των </a:t>
            </a:r>
            <a:r>
              <a:rPr lang="el-GR" b="1" dirty="0"/>
              <a:t>Ειδικών Μαθησιακών Δυσκολιών (Δυσλεξίας)</a:t>
            </a:r>
            <a:r>
              <a:rPr lang="el-GR" dirty="0"/>
              <a:t> γίνεται στην ηλικία των 7 με 8 ετών, δηλαδή όταν τελειώσει η φοίτηση των παιδιών στην  Β΄ τάξη του Δημοτικού σχολείου αλλά υπάρχει περίπτωση όταν το  παιδί είναι ιδιαίτερα ευφυές το πρόβλημα γίνεται εμφανές αργότερα στην ηλικία των 9 ετών, όταν αυξηθούν οι απαιτήσεις του σχολείου</a:t>
            </a:r>
            <a:r>
              <a:rPr lang="el-GR" dirty="0" smtClean="0"/>
              <a:t>.</a:t>
            </a:r>
          </a:p>
          <a:p>
            <a:r>
              <a:rPr lang="el-GR" dirty="0" smtClean="0"/>
              <a:t> </a:t>
            </a:r>
            <a:r>
              <a:rPr lang="el-GR" dirty="0"/>
              <a:t>Οι </a:t>
            </a:r>
            <a:r>
              <a:rPr lang="el-GR" b="1" dirty="0"/>
              <a:t>Γ</a:t>
            </a:r>
            <a:r>
              <a:rPr lang="el-GR" b="1" dirty="0" smtClean="0"/>
              <a:t>ενικευμένες </a:t>
            </a:r>
            <a:r>
              <a:rPr lang="el-GR" b="1" dirty="0"/>
              <a:t>Μ</a:t>
            </a:r>
            <a:r>
              <a:rPr lang="el-GR" b="1" dirty="0" smtClean="0"/>
              <a:t>αθησιακές </a:t>
            </a:r>
            <a:r>
              <a:rPr lang="el-GR" b="1" dirty="0"/>
              <a:t>Δ</a:t>
            </a:r>
            <a:r>
              <a:rPr lang="el-GR" b="1" dirty="0" smtClean="0"/>
              <a:t>υσκολίες</a:t>
            </a:r>
            <a:r>
              <a:rPr lang="el-GR" b="1" dirty="0"/>
              <a:t> </a:t>
            </a:r>
            <a:r>
              <a:rPr lang="el-GR" dirty="0"/>
              <a:t>μπορούν να διαγνωστούν και νωρίτερα </a:t>
            </a:r>
            <a:r>
              <a:rPr lang="el-GR" dirty="0" err="1"/>
              <a:t>απο</a:t>
            </a:r>
            <a:r>
              <a:rPr lang="el-GR" dirty="0"/>
              <a:t> την Α’ Δημοτικού </a:t>
            </a:r>
            <a:r>
              <a:rPr lang="el-GR" dirty="0" smtClean="0"/>
              <a:t>από </a:t>
            </a:r>
            <a:r>
              <a:rPr lang="el-GR" dirty="0"/>
              <a:t>την κλινική παρατήρηση ειδικευμένων θεραπευτών.</a:t>
            </a:r>
          </a:p>
          <a:p>
            <a:endParaRPr lang="el-GR" dirty="0"/>
          </a:p>
        </p:txBody>
      </p:sp>
    </p:spTree>
    <p:extLst>
      <p:ext uri="{BB962C8B-B14F-4D97-AF65-F5344CB8AC3E}">
        <p14:creationId xmlns:p14="http://schemas.microsoft.com/office/powerpoint/2010/main" val="26225579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304028" y="783725"/>
            <a:ext cx="9601196" cy="1303867"/>
          </a:xfrm>
        </p:spPr>
        <p:txBody>
          <a:bodyPr>
            <a:normAutofit fontScale="90000"/>
          </a:bodyPr>
          <a:lstStyle/>
          <a:p>
            <a:r>
              <a:rPr lang="el-GR" b="1" dirty="0" smtClean="0">
                <a:solidFill>
                  <a:srgbClr val="4B4B4B"/>
                </a:solidFill>
                <a:latin typeface="OpenSans-Bold"/>
              </a:rPr>
              <a:t/>
            </a:r>
            <a:br>
              <a:rPr lang="el-GR" b="1" dirty="0" smtClean="0">
                <a:solidFill>
                  <a:srgbClr val="4B4B4B"/>
                </a:solidFill>
                <a:latin typeface="OpenSans-Bold"/>
              </a:rPr>
            </a:br>
            <a:r>
              <a:rPr lang="el-GR" b="1" dirty="0" smtClean="0">
                <a:solidFill>
                  <a:srgbClr val="4B4B4B"/>
                </a:solidFill>
                <a:latin typeface="OpenSans-Bold"/>
              </a:rPr>
              <a:t>Αντιμετώπιση </a:t>
            </a:r>
            <a:r>
              <a:rPr lang="el-GR" b="1" dirty="0">
                <a:solidFill>
                  <a:srgbClr val="4B4B4B"/>
                </a:solidFill>
                <a:latin typeface="OpenSans-Bold"/>
              </a:rPr>
              <a:t>των Μαθησιακών Δυσκολιών</a:t>
            </a:r>
            <a:r>
              <a:rPr lang="el-GR" dirty="0">
                <a:solidFill>
                  <a:srgbClr val="4B4B4B"/>
                </a:solidFill>
                <a:latin typeface="OpenSans-Regular"/>
              </a:rPr>
              <a:t/>
            </a:r>
            <a:br>
              <a:rPr lang="el-GR" dirty="0">
                <a:solidFill>
                  <a:srgbClr val="4B4B4B"/>
                </a:solidFill>
                <a:latin typeface="OpenSans-Regular"/>
              </a:rPr>
            </a:br>
            <a:endParaRPr lang="el-GR" dirty="0"/>
          </a:p>
        </p:txBody>
      </p:sp>
      <p:pic>
        <p:nvPicPr>
          <p:cNvPr id="4" name="Picture 2">
            <a:extLst>
              <a:ext uri="{FF2B5EF4-FFF2-40B4-BE49-F238E27FC236}">
                <a16:creationId xmlns="" xmlns:a16="http://schemas.microsoft.com/office/drawing/2014/main" id="{43FACCA9-6E47-4F06-9EE5-19A4DBF57629}"/>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r="1" b="1834"/>
          <a:stretch/>
        </p:blipFill>
        <p:spPr bwMode="auto">
          <a:xfrm>
            <a:off x="616030" y="2369901"/>
            <a:ext cx="2667144" cy="3927381"/>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Ορθογώνιο 4"/>
          <p:cNvSpPr/>
          <p:nvPr/>
        </p:nvSpPr>
        <p:spPr>
          <a:xfrm>
            <a:off x="3367177" y="2558080"/>
            <a:ext cx="6423804" cy="2862322"/>
          </a:xfrm>
          <a:prstGeom prst="rect">
            <a:avLst/>
          </a:prstGeom>
        </p:spPr>
        <p:txBody>
          <a:bodyPr wrap="square">
            <a:spAutoFit/>
          </a:bodyPr>
          <a:lstStyle/>
          <a:p>
            <a:pPr algn="just"/>
            <a:r>
              <a:rPr lang="el-GR" b="0" i="0" dirty="0" smtClean="0">
                <a:solidFill>
                  <a:srgbClr val="4B4B4B"/>
                </a:solidFill>
                <a:effectLst/>
                <a:latin typeface="OpenSans-Regular"/>
              </a:rPr>
              <a:t>Η αντιμετώπιση των Μαθησιακών Δυσκολιών είναι συνήθως το αποτέλεσμα μιας δουλειάς που παίρνει κάποιο χρονικό διάστημα και από την άλλη δεν είναι δουλειά ενός επαγγελματία, αλλά μιας ομάδας επαγγελματιών. Οι γονείς θα πρέπει αναμφίβολα να αποτελούν μέρος της συγκεκριμένης ομάδας.</a:t>
            </a:r>
          </a:p>
          <a:p>
            <a:r>
              <a:rPr lang="el-GR" b="0" i="0" dirty="0" smtClean="0">
                <a:solidFill>
                  <a:srgbClr val="4B4B4B"/>
                </a:solidFill>
                <a:effectLst/>
                <a:latin typeface="OpenSans-Regular"/>
              </a:rPr>
              <a:t>Οι Μαθησιακές Δυσκολίες δε θεραπεύονται, αλλά αντιμετωπίζονται. Όσο πιο νωρίς γίνει ο εντοπισμός και ξεκινήσει η παρέμβαση, τότε καλύτερη είναι η πρόγνωση για τη βελτίωση της κατάστασης του ατόμου.</a:t>
            </a:r>
            <a:endParaRPr lang="el-GR" b="0" i="0" dirty="0">
              <a:solidFill>
                <a:srgbClr val="4B4B4B"/>
              </a:solidFill>
              <a:effectLst/>
              <a:latin typeface="OpenSans-Regular"/>
            </a:endParaRPr>
          </a:p>
        </p:txBody>
      </p:sp>
    </p:spTree>
    <p:extLst>
      <p:ext uri="{BB962C8B-B14F-4D97-AF65-F5344CB8AC3E}">
        <p14:creationId xmlns:p14="http://schemas.microsoft.com/office/powerpoint/2010/main" val="31538794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solidFill>
                  <a:schemeClr val="accent1"/>
                </a:solidFill>
              </a:rPr>
              <a:t>Εκπαιδευτικές Προσεγγίσεις</a:t>
            </a:r>
            <a:endParaRPr lang="en-US" dirty="0">
              <a:solidFill>
                <a:schemeClr val="accent1"/>
              </a:solidFill>
            </a:endParaRPr>
          </a:p>
        </p:txBody>
      </p:sp>
      <p:sp>
        <p:nvSpPr>
          <p:cNvPr id="3" name="Θέση περιεχομένου 2"/>
          <p:cNvSpPr>
            <a:spLocks noGrp="1"/>
          </p:cNvSpPr>
          <p:nvPr>
            <p:ph idx="1"/>
          </p:nvPr>
        </p:nvSpPr>
        <p:spPr/>
        <p:txBody>
          <a:bodyPr>
            <a:normAutofit lnSpcReduction="10000"/>
          </a:bodyPr>
          <a:lstStyle/>
          <a:p>
            <a:r>
              <a:rPr lang="el-GR" b="1" u="sng" dirty="0" smtClean="0">
                <a:solidFill>
                  <a:schemeClr val="accent2"/>
                </a:solidFill>
              </a:rPr>
              <a:t>Σαφής και άμεση Διδασκαλία</a:t>
            </a:r>
            <a:r>
              <a:rPr lang="el-GR" dirty="0" smtClean="0"/>
              <a:t>: </a:t>
            </a:r>
          </a:p>
          <a:p>
            <a:pPr>
              <a:buFont typeface="Courier New" panose="02070309020205020404" pitchFamily="49" charset="0"/>
              <a:buChar char="o"/>
            </a:pPr>
            <a:r>
              <a:rPr lang="el-GR" dirty="0" smtClean="0"/>
              <a:t>Παρέχουμε </a:t>
            </a:r>
            <a:r>
              <a:rPr lang="el-GR" dirty="0"/>
              <a:t>πολλά παραδείγματα για να εξηγήσουμε μια έννοια. </a:t>
            </a:r>
            <a:endParaRPr lang="el-GR" dirty="0" smtClean="0"/>
          </a:p>
          <a:p>
            <a:pPr>
              <a:buFont typeface="Courier New" panose="02070309020205020404" pitchFamily="49" charset="0"/>
              <a:buChar char="o"/>
            </a:pPr>
            <a:r>
              <a:rPr lang="el-GR" dirty="0" smtClean="0"/>
              <a:t>Βάζουμε </a:t>
            </a:r>
            <a:r>
              <a:rPr lang="el-GR" dirty="0"/>
              <a:t>τους μαθητές να εξηγήσουν γιατί και πως πήραν μια συγκεκριμένη απόφαση-πως σκέφτηκαν μια λύση κτλ</a:t>
            </a:r>
          </a:p>
          <a:p>
            <a:pPr>
              <a:buFont typeface="Courier New" panose="02070309020205020404" pitchFamily="49" charset="0"/>
              <a:buChar char="o"/>
            </a:pPr>
            <a:r>
              <a:rPr lang="el-GR" dirty="0"/>
              <a:t>Παρέχουμε συχνή και θετική τροφοδότηση της επίδοσης του μαθητή</a:t>
            </a:r>
          </a:p>
          <a:p>
            <a:pPr>
              <a:buFont typeface="Courier New" panose="02070309020205020404" pitchFamily="49" charset="0"/>
              <a:buChar char="o"/>
            </a:pPr>
            <a:r>
              <a:rPr lang="el-GR" dirty="0"/>
              <a:t>Παρέχουμε πολλές ευκαιρίες για πρακτική εξάσκηση –αφομοίωση αυτών που μαθαίνουν οι μαθητές</a:t>
            </a:r>
          </a:p>
          <a:p>
            <a:pPr>
              <a:buFont typeface="Courier New" panose="02070309020205020404" pitchFamily="49" charset="0"/>
              <a:buChar char="o"/>
            </a:pPr>
            <a:endParaRPr lang="el-GR" dirty="0"/>
          </a:p>
          <a:p>
            <a:pPr marL="0" indent="0">
              <a:buNone/>
            </a:pPr>
            <a:endParaRPr lang="en-US" dirty="0"/>
          </a:p>
        </p:txBody>
      </p:sp>
    </p:spTree>
    <p:extLst>
      <p:ext uri="{BB962C8B-B14F-4D97-AF65-F5344CB8AC3E}">
        <p14:creationId xmlns:p14="http://schemas.microsoft.com/office/powerpoint/2010/main" val="6097702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schemeClr val="accent1"/>
                </a:solidFill>
              </a:rPr>
              <a:t>Εκπαιδευτικές Προσεγγίσεις</a:t>
            </a:r>
            <a:endParaRPr lang="en-US" dirty="0"/>
          </a:p>
        </p:txBody>
      </p:sp>
      <p:sp>
        <p:nvSpPr>
          <p:cNvPr id="3" name="Θέση περιεχομένου 2"/>
          <p:cNvSpPr>
            <a:spLocks noGrp="1"/>
          </p:cNvSpPr>
          <p:nvPr>
            <p:ph idx="1"/>
          </p:nvPr>
        </p:nvSpPr>
        <p:spPr/>
        <p:txBody>
          <a:bodyPr>
            <a:normAutofit/>
          </a:bodyPr>
          <a:lstStyle/>
          <a:p>
            <a:r>
              <a:rPr lang="el-GR" sz="2600" b="1" u="sng" dirty="0" smtClean="0">
                <a:solidFill>
                  <a:schemeClr val="accent2"/>
                </a:solidFill>
              </a:rPr>
              <a:t>Ενισχύσεις του περιεχομένου της διδασκαλίας</a:t>
            </a:r>
          </a:p>
          <a:p>
            <a:pPr>
              <a:buFont typeface="Courier New" panose="02070309020205020404" pitchFamily="49" charset="0"/>
              <a:buChar char="o"/>
            </a:pPr>
            <a:r>
              <a:rPr lang="el-GR" dirty="0"/>
              <a:t>Δίνουμε σαφείς οδηγίες για την εργασία</a:t>
            </a:r>
          </a:p>
          <a:p>
            <a:pPr>
              <a:buFont typeface="Courier New" panose="02070309020205020404" pitchFamily="49" charset="0"/>
              <a:buChar char="o"/>
            </a:pPr>
            <a:r>
              <a:rPr lang="el-GR" dirty="0"/>
              <a:t>Διαγράμματα οργάνωσης και οπτικά </a:t>
            </a:r>
            <a:r>
              <a:rPr lang="el-GR" dirty="0" smtClean="0"/>
              <a:t>βοηθήματα (βίντεο</a:t>
            </a:r>
            <a:r>
              <a:rPr lang="el-GR" dirty="0"/>
              <a:t>, ακουστικό υλικό, συγκεκριμένα υλικά, χρωματιστούς μαρκαδόρους για να τονίσουμε σημεία προσοχής </a:t>
            </a:r>
            <a:r>
              <a:rPr lang="el-GR" dirty="0" err="1"/>
              <a:t>κτλ</a:t>
            </a:r>
            <a:r>
              <a:rPr lang="el-GR" dirty="0" smtClean="0"/>
              <a:t>)</a:t>
            </a:r>
            <a:endParaRPr lang="el-GR" dirty="0"/>
          </a:p>
          <a:p>
            <a:pPr>
              <a:buFont typeface="Courier New" panose="02070309020205020404" pitchFamily="49" charset="0"/>
              <a:buChar char="o"/>
            </a:pPr>
            <a:r>
              <a:rPr lang="el-GR" dirty="0"/>
              <a:t>Στρατηγικές μνημόνευσης</a:t>
            </a:r>
          </a:p>
          <a:p>
            <a:pPr>
              <a:buFont typeface="Courier New" panose="02070309020205020404" pitchFamily="49" charset="0"/>
              <a:buChar char="o"/>
            </a:pPr>
            <a:endParaRPr lang="en-US" dirty="0"/>
          </a:p>
        </p:txBody>
      </p:sp>
    </p:spTree>
    <p:extLst>
      <p:ext uri="{BB962C8B-B14F-4D97-AF65-F5344CB8AC3E}">
        <p14:creationId xmlns:p14="http://schemas.microsoft.com/office/powerpoint/2010/main" val="26423649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schemeClr val="accent1"/>
                </a:solidFill>
              </a:rPr>
              <a:t>Εκπαιδευτικές Προσεγγίσεις</a:t>
            </a:r>
            <a:endParaRPr lang="en-US" dirty="0"/>
          </a:p>
        </p:txBody>
      </p:sp>
      <p:sp>
        <p:nvSpPr>
          <p:cNvPr id="3" name="Θέση περιεχομένου 2"/>
          <p:cNvSpPr>
            <a:spLocks noGrp="1"/>
          </p:cNvSpPr>
          <p:nvPr>
            <p:ph idx="1"/>
          </p:nvPr>
        </p:nvSpPr>
        <p:spPr/>
        <p:txBody>
          <a:bodyPr>
            <a:normAutofit fontScale="85000" lnSpcReduction="20000"/>
          </a:bodyPr>
          <a:lstStyle/>
          <a:p>
            <a:r>
              <a:rPr lang="el-GR" dirty="0"/>
              <a:t>Παροτρύνουμε τους μαθητές να μας ρωτούν ή να ζητούν επανάληψη όσων δεν κατάλαβαν</a:t>
            </a:r>
          </a:p>
          <a:p>
            <a:r>
              <a:rPr lang="el-GR" dirty="0"/>
              <a:t>Εξηγούμε ξεκάθαρα τις απαιτήσεις μας στους μαθητές και βεβαιωνόμαστε ότι τις έχουν κατανοήσει.</a:t>
            </a:r>
          </a:p>
          <a:p>
            <a:r>
              <a:rPr lang="el-GR" dirty="0"/>
              <a:t> Θέτουμε απαιτήσεις για τη συμπεριφορά τους και ενισχύουμε τις επιθυμητές συμπεριφορές, ενώ ενημερώνουμε το μαθητή για τις μη επιθυμητές όταν εκδηλώνονται </a:t>
            </a:r>
            <a:endParaRPr lang="el-GR" dirty="0" smtClean="0"/>
          </a:p>
          <a:p>
            <a:r>
              <a:rPr lang="el-GR" altLang="el-GR" dirty="0" smtClean="0"/>
              <a:t>Επιβραβεύουμε </a:t>
            </a:r>
            <a:r>
              <a:rPr lang="el-GR" altLang="el-GR" dirty="0"/>
              <a:t>την προσπάθεια και τη βελτίωση σε όλους τους τομείς της δουλειάς τους</a:t>
            </a:r>
            <a:endParaRPr lang="el-GR" dirty="0"/>
          </a:p>
          <a:p>
            <a:r>
              <a:rPr lang="el-GR" dirty="0"/>
              <a:t>Αρχίζουμε ένα καινούργιο μάθημα με μια περίληψη αυτών που  ήδη γνωρίζουν. Εξηγούμε τους στόχους</a:t>
            </a:r>
          </a:p>
          <a:p>
            <a:r>
              <a:rPr lang="el-GR" dirty="0"/>
              <a:t>Βάζουμε τους μαθητές με ειδικές ανάγκες κοντά στον δάσκαλο και δίπλα σε «καλούς μαθητές» οι οποίοι θα βοηθούν αν χρειαστεί τον μαθητή με ΜΔ</a:t>
            </a:r>
            <a:endParaRPr lang="en-US" dirty="0"/>
          </a:p>
        </p:txBody>
      </p:sp>
    </p:spTree>
    <p:extLst>
      <p:ext uri="{BB962C8B-B14F-4D97-AF65-F5344CB8AC3E}">
        <p14:creationId xmlns:p14="http://schemas.microsoft.com/office/powerpoint/2010/main" val="28867905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schemeClr val="accent1"/>
                </a:solidFill>
              </a:rPr>
              <a:t>Εκπαιδευτικές Προσεγγίσεις</a:t>
            </a:r>
            <a:endParaRPr lang="en-US" dirty="0"/>
          </a:p>
        </p:txBody>
      </p:sp>
      <p:sp>
        <p:nvSpPr>
          <p:cNvPr id="3" name="Θέση περιεχομένου 2"/>
          <p:cNvSpPr>
            <a:spLocks noGrp="1"/>
          </p:cNvSpPr>
          <p:nvPr>
            <p:ph idx="1"/>
          </p:nvPr>
        </p:nvSpPr>
        <p:spPr/>
        <p:txBody>
          <a:bodyPr>
            <a:normAutofit/>
          </a:bodyPr>
          <a:lstStyle/>
          <a:p>
            <a:r>
              <a:rPr lang="el-GR" sz="2000" dirty="0" smtClean="0"/>
              <a:t>Χρησιμοποιούμε ημερολόγιο με τις υποχρεώσεις του μαθητή. </a:t>
            </a:r>
          </a:p>
          <a:p>
            <a:r>
              <a:rPr lang="el-GR" sz="2000" dirty="0" smtClean="0"/>
              <a:t>Γνωρίζουμε καλά τον μαθητή μας και τα δυνατά του στοιχεία και τα ενισχύουμε. Τον διαβεβαιώνουμε ότι ενδιαφερόμαστε για αυτόν/ην και για το πώς αισθάνεται</a:t>
            </a:r>
          </a:p>
          <a:p>
            <a:r>
              <a:rPr lang="el-GR" sz="2000" dirty="0" smtClean="0"/>
              <a:t>Έχουμε στενή επικοινωνία με τους γονείς και προσπαθούμε να ορίσουμε μαζί τους κοινούς στόχους εκπαίδευσης του μαθητή</a:t>
            </a:r>
          </a:p>
          <a:p>
            <a:r>
              <a:rPr lang="el-GR" sz="2000" dirty="0" smtClean="0"/>
              <a:t>Έχουμε στενή συνεργασία/στόχους με το δάσκαλο της ένταξης αν υπάρχει και άλλους ειδικούς από το ΚΕΔΔΥ κτλ</a:t>
            </a:r>
            <a:endParaRPr lang="en-US" sz="2000" dirty="0"/>
          </a:p>
        </p:txBody>
      </p:sp>
    </p:spTree>
    <p:extLst>
      <p:ext uri="{BB962C8B-B14F-4D97-AF65-F5344CB8AC3E}">
        <p14:creationId xmlns:p14="http://schemas.microsoft.com/office/powerpoint/2010/main" val="6099212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1981200" y="277813"/>
            <a:ext cx="8229600" cy="487362"/>
          </a:xfrm>
        </p:spPr>
        <p:txBody>
          <a:bodyPr>
            <a:normAutofit fontScale="90000"/>
          </a:bodyPr>
          <a:lstStyle/>
          <a:p>
            <a:pPr eaLnBrk="1" hangingPunct="1"/>
            <a:r>
              <a:rPr lang="el-GR" altLang="el-GR" sz="3800" dirty="0" smtClean="0"/>
              <a:t>ΒΙΒΛΙΟΓΡΑΦΙΑ</a:t>
            </a:r>
            <a:br>
              <a:rPr lang="el-GR" altLang="el-GR" sz="3800" dirty="0" smtClean="0"/>
            </a:br>
            <a:endParaRPr lang="el-GR" altLang="el-GR" sz="3800" dirty="0"/>
          </a:p>
        </p:txBody>
      </p:sp>
      <p:sp>
        <p:nvSpPr>
          <p:cNvPr id="40963" name="Rectangle 3"/>
          <p:cNvSpPr>
            <a:spLocks noGrp="1" noChangeArrowheads="1"/>
          </p:cNvSpPr>
          <p:nvPr>
            <p:ph type="body" idx="1"/>
          </p:nvPr>
        </p:nvSpPr>
        <p:spPr>
          <a:xfrm>
            <a:off x="1414731" y="491706"/>
            <a:ext cx="8000911" cy="4122948"/>
          </a:xfrm>
        </p:spPr>
        <p:txBody>
          <a:bodyPr>
            <a:noAutofit/>
          </a:bodyPr>
          <a:lstStyle/>
          <a:p>
            <a:pPr eaLnBrk="1" hangingPunct="1">
              <a:lnSpc>
                <a:spcPct val="80000"/>
              </a:lnSpc>
            </a:pPr>
            <a:endParaRPr lang="el-GR" altLang="el-GR" sz="2000" i="1" dirty="0">
              <a:latin typeface="Times New Roman" panose="02020603050405020304" pitchFamily="18" charset="0"/>
              <a:cs typeface="Times New Roman" panose="02020603050405020304" pitchFamily="18" charset="0"/>
            </a:endParaRPr>
          </a:p>
          <a:p>
            <a:pPr eaLnBrk="1" hangingPunct="1">
              <a:lnSpc>
                <a:spcPct val="80000"/>
              </a:lnSpc>
            </a:pPr>
            <a:r>
              <a:rPr lang="en-US" altLang="el-GR" sz="2000" b="1" dirty="0" smtClean="0">
                <a:latin typeface="Times New Roman" panose="02020603050405020304" pitchFamily="18" charset="0"/>
                <a:cs typeface="Times New Roman" panose="02020603050405020304" pitchFamily="18" charset="0"/>
              </a:rPr>
              <a:t>Goleman </a:t>
            </a:r>
            <a:r>
              <a:rPr lang="en-US" altLang="el-GR" sz="2000" b="1" dirty="0">
                <a:latin typeface="Times New Roman" panose="02020603050405020304" pitchFamily="18" charset="0"/>
                <a:cs typeface="Times New Roman" panose="02020603050405020304" pitchFamily="18" charset="0"/>
              </a:rPr>
              <a:t>Daniel</a:t>
            </a:r>
            <a:r>
              <a:rPr lang="el-GR" altLang="el-GR" sz="2000" b="1" dirty="0">
                <a:latin typeface="Times New Roman" panose="02020603050405020304" pitchFamily="18" charset="0"/>
                <a:cs typeface="Times New Roman" panose="02020603050405020304" pitchFamily="18" charset="0"/>
              </a:rPr>
              <a:t> (1998).</a:t>
            </a:r>
            <a:r>
              <a:rPr lang="el-GR" altLang="el-GR" sz="2000" dirty="0">
                <a:latin typeface="Times New Roman" panose="02020603050405020304" pitchFamily="18" charset="0"/>
                <a:cs typeface="Times New Roman" panose="02020603050405020304" pitchFamily="18" charset="0"/>
              </a:rPr>
              <a:t> </a:t>
            </a:r>
            <a:r>
              <a:rPr lang="el-GR" altLang="el-GR" sz="2000" i="1" dirty="0">
                <a:latin typeface="Times New Roman" panose="02020603050405020304" pitchFamily="18" charset="0"/>
                <a:cs typeface="Times New Roman" panose="02020603050405020304" pitchFamily="18" charset="0"/>
              </a:rPr>
              <a:t>Η συναισθηματική νοημοσύνη</a:t>
            </a:r>
            <a:r>
              <a:rPr lang="el-GR" altLang="el-GR" sz="2000" dirty="0">
                <a:latin typeface="Times New Roman" panose="02020603050405020304" pitchFamily="18" charset="0"/>
                <a:cs typeface="Times New Roman" panose="02020603050405020304" pitchFamily="18" charset="0"/>
              </a:rPr>
              <a:t>. Αθήνα: Ελληνικά Γράμματα.   </a:t>
            </a:r>
            <a:endParaRPr lang="en-US" altLang="el-GR" sz="2000" b="1" dirty="0">
              <a:latin typeface="Times New Roman" panose="02020603050405020304" pitchFamily="18" charset="0"/>
              <a:cs typeface="Times New Roman" panose="02020603050405020304" pitchFamily="18" charset="0"/>
            </a:endParaRPr>
          </a:p>
          <a:p>
            <a:pPr eaLnBrk="1" hangingPunct="1">
              <a:lnSpc>
                <a:spcPct val="80000"/>
              </a:lnSpc>
            </a:pPr>
            <a:r>
              <a:rPr lang="el-GR" altLang="el-GR" sz="2000" b="1" dirty="0" err="1" smtClean="0">
                <a:latin typeface="Times New Roman" panose="02020603050405020304" pitchFamily="18" charset="0"/>
                <a:cs typeface="Times New Roman" panose="02020603050405020304" pitchFamily="18" charset="0"/>
              </a:rPr>
              <a:t>Κολιάδης</a:t>
            </a:r>
            <a:r>
              <a:rPr lang="el-GR" altLang="el-GR" sz="2000" b="1" dirty="0" smtClean="0">
                <a:latin typeface="Times New Roman" panose="02020603050405020304" pitchFamily="18" charset="0"/>
                <a:cs typeface="Times New Roman" panose="02020603050405020304" pitchFamily="18" charset="0"/>
              </a:rPr>
              <a:t> </a:t>
            </a:r>
            <a:r>
              <a:rPr lang="el-GR" altLang="el-GR" sz="2000" b="1" dirty="0">
                <a:latin typeface="Times New Roman" panose="02020603050405020304" pitchFamily="18" charset="0"/>
                <a:cs typeface="Times New Roman" panose="02020603050405020304" pitchFamily="18" charset="0"/>
              </a:rPr>
              <a:t>Ε. (1997). </a:t>
            </a:r>
            <a:r>
              <a:rPr lang="el-GR" altLang="el-GR" sz="2000" i="1" dirty="0">
                <a:latin typeface="Times New Roman" panose="02020603050405020304" pitchFamily="18" charset="0"/>
                <a:cs typeface="Times New Roman" panose="02020603050405020304" pitchFamily="18" charset="0"/>
              </a:rPr>
              <a:t>Θεωρίες Μάθησης και εκπαιδευτική Πράξη. τ 1-4. Αθήνα.</a:t>
            </a:r>
            <a:r>
              <a:rPr lang="el-GR" altLang="el-GR" sz="2000" b="1" dirty="0">
                <a:latin typeface="Times New Roman" panose="02020603050405020304" pitchFamily="18" charset="0"/>
                <a:cs typeface="Times New Roman" panose="02020603050405020304" pitchFamily="18" charset="0"/>
              </a:rPr>
              <a:t> </a:t>
            </a:r>
            <a:endParaRPr lang="el-GR" altLang="el-GR" sz="2000" dirty="0">
              <a:latin typeface="Times New Roman" panose="02020603050405020304" pitchFamily="18" charset="0"/>
              <a:cs typeface="Times New Roman" panose="02020603050405020304" pitchFamily="18" charset="0"/>
            </a:endParaRPr>
          </a:p>
          <a:p>
            <a:pPr eaLnBrk="1" hangingPunct="1">
              <a:lnSpc>
                <a:spcPct val="80000"/>
              </a:lnSpc>
            </a:pPr>
            <a:r>
              <a:rPr lang="el-GR" altLang="el-GR" sz="2000" b="1" dirty="0" err="1" smtClean="0">
                <a:latin typeface="Times New Roman" panose="02020603050405020304" pitchFamily="18" charset="0"/>
                <a:cs typeface="Times New Roman" panose="02020603050405020304" pitchFamily="18" charset="0"/>
              </a:rPr>
              <a:t>Κωσταρίδου</a:t>
            </a:r>
            <a:r>
              <a:rPr lang="el-GR" altLang="el-GR" sz="2000" b="1" dirty="0" smtClean="0">
                <a:latin typeface="Times New Roman" panose="02020603050405020304" pitchFamily="18" charset="0"/>
                <a:cs typeface="Times New Roman" panose="02020603050405020304" pitchFamily="18" charset="0"/>
              </a:rPr>
              <a:t>-Ευκλείδη </a:t>
            </a:r>
            <a:r>
              <a:rPr lang="el-GR" altLang="el-GR" sz="2000" b="1" dirty="0">
                <a:latin typeface="Times New Roman" panose="02020603050405020304" pitchFamily="18" charset="0"/>
                <a:cs typeface="Times New Roman" panose="02020603050405020304" pitchFamily="18" charset="0"/>
              </a:rPr>
              <a:t>Α. (1997).</a:t>
            </a:r>
            <a:r>
              <a:rPr lang="el-GR" altLang="el-GR" sz="2000" dirty="0">
                <a:latin typeface="Times New Roman" panose="02020603050405020304" pitchFamily="18" charset="0"/>
                <a:cs typeface="Times New Roman" panose="02020603050405020304" pitchFamily="18" charset="0"/>
              </a:rPr>
              <a:t> </a:t>
            </a:r>
            <a:r>
              <a:rPr lang="el-GR" altLang="el-GR" sz="2000" i="1" dirty="0">
                <a:latin typeface="Times New Roman" panose="02020603050405020304" pitchFamily="18" charset="0"/>
                <a:cs typeface="Times New Roman" panose="02020603050405020304" pitchFamily="18" charset="0"/>
              </a:rPr>
              <a:t>Ψυχολογία της Σκέψης</a:t>
            </a:r>
            <a:r>
              <a:rPr lang="el-GR" altLang="el-GR" sz="2000" dirty="0">
                <a:latin typeface="Times New Roman" panose="02020603050405020304" pitchFamily="18" charset="0"/>
                <a:cs typeface="Times New Roman" panose="02020603050405020304" pitchFamily="18" charset="0"/>
              </a:rPr>
              <a:t>. Αθήνα: Ελληνικά Γράμματα.   </a:t>
            </a:r>
            <a:r>
              <a:rPr lang="el-GR" altLang="el-GR" sz="2000" dirty="0" smtClean="0">
                <a:latin typeface="Times New Roman" panose="02020603050405020304" pitchFamily="18" charset="0"/>
                <a:cs typeface="Times New Roman" panose="02020603050405020304" pitchFamily="18" charset="0"/>
              </a:rPr>
              <a:t>. </a:t>
            </a:r>
            <a:r>
              <a:rPr lang="el-GR" altLang="el-GR" sz="2000" dirty="0">
                <a:latin typeface="Times New Roman" panose="02020603050405020304" pitchFamily="18" charset="0"/>
                <a:cs typeface="Times New Roman" panose="02020603050405020304" pitchFamily="18" charset="0"/>
              </a:rPr>
              <a:t> </a:t>
            </a:r>
            <a:endParaRPr lang="el-GR" altLang="el-GR" sz="2000" b="1" dirty="0">
              <a:latin typeface="Times New Roman" panose="02020603050405020304" pitchFamily="18" charset="0"/>
              <a:cs typeface="Times New Roman" panose="02020603050405020304" pitchFamily="18" charset="0"/>
            </a:endParaRPr>
          </a:p>
          <a:p>
            <a:pPr eaLnBrk="1" hangingPunct="1">
              <a:lnSpc>
                <a:spcPct val="80000"/>
              </a:lnSpc>
            </a:pPr>
            <a:r>
              <a:rPr lang="el-GR" altLang="el-GR" sz="2000" b="1" dirty="0" smtClean="0">
                <a:latin typeface="Times New Roman" panose="02020603050405020304" pitchFamily="18" charset="0"/>
                <a:cs typeface="Times New Roman" panose="02020603050405020304" pitchFamily="18" charset="0"/>
              </a:rPr>
              <a:t>Παντελιάδου </a:t>
            </a:r>
            <a:r>
              <a:rPr lang="el-GR" altLang="el-GR" sz="2000" b="1" dirty="0">
                <a:latin typeface="Times New Roman" panose="02020603050405020304" pitchFamily="18" charset="0"/>
                <a:cs typeface="Times New Roman" panose="02020603050405020304" pitchFamily="18" charset="0"/>
              </a:rPr>
              <a:t>Σουζάνα (2000).</a:t>
            </a:r>
            <a:r>
              <a:rPr lang="el-GR" altLang="el-GR" sz="2000" dirty="0">
                <a:latin typeface="Times New Roman" panose="02020603050405020304" pitchFamily="18" charset="0"/>
                <a:cs typeface="Times New Roman" panose="02020603050405020304" pitchFamily="18" charset="0"/>
              </a:rPr>
              <a:t> </a:t>
            </a:r>
            <a:r>
              <a:rPr lang="el-GR" altLang="el-GR" sz="2000" i="1" dirty="0">
                <a:latin typeface="Times New Roman" panose="02020603050405020304" pitchFamily="18" charset="0"/>
                <a:cs typeface="Times New Roman" panose="02020603050405020304" pitchFamily="18" charset="0"/>
              </a:rPr>
              <a:t>Μαθησιακές Δυσκολίες και εκπαιδευτική πράξη. Τι και Γιατί. </a:t>
            </a:r>
            <a:r>
              <a:rPr lang="el-GR" altLang="el-GR" sz="2000" dirty="0">
                <a:latin typeface="Times New Roman" panose="02020603050405020304" pitchFamily="18" charset="0"/>
                <a:cs typeface="Times New Roman" panose="02020603050405020304" pitchFamily="18" charset="0"/>
              </a:rPr>
              <a:t>Αθήνα: Ελληνικά Γράμματα.</a:t>
            </a:r>
            <a:endParaRPr lang="el-GR" altLang="el-GR" sz="2000" b="1" dirty="0">
              <a:latin typeface="Times New Roman" panose="02020603050405020304" pitchFamily="18" charset="0"/>
              <a:cs typeface="Times New Roman" panose="02020603050405020304" pitchFamily="18" charset="0"/>
            </a:endParaRPr>
          </a:p>
          <a:p>
            <a:pPr eaLnBrk="1" hangingPunct="1">
              <a:lnSpc>
                <a:spcPct val="80000"/>
              </a:lnSpc>
            </a:pPr>
            <a:r>
              <a:rPr lang="el-GR" altLang="el-GR" sz="2000" dirty="0">
                <a:latin typeface="Times New Roman" panose="02020603050405020304" pitchFamily="18" charset="0"/>
                <a:cs typeface="Times New Roman" panose="02020603050405020304" pitchFamily="18" charset="0"/>
              </a:rPr>
              <a:t> </a:t>
            </a:r>
            <a:r>
              <a:rPr lang="el-GR" altLang="el-GR" sz="2000" b="1" dirty="0">
                <a:latin typeface="Times New Roman" panose="02020603050405020304" pitchFamily="18" charset="0"/>
                <a:cs typeface="Times New Roman" panose="02020603050405020304" pitchFamily="18" charset="0"/>
              </a:rPr>
              <a:t>Παρασκευόπουλος Ι.(1985).</a:t>
            </a:r>
            <a:r>
              <a:rPr lang="el-GR" altLang="el-GR" sz="2000" dirty="0">
                <a:latin typeface="Times New Roman" panose="02020603050405020304" pitchFamily="18" charset="0"/>
                <a:cs typeface="Times New Roman" panose="02020603050405020304" pitchFamily="18" charset="0"/>
              </a:rPr>
              <a:t> </a:t>
            </a:r>
            <a:r>
              <a:rPr lang="el-GR" altLang="el-GR" sz="2000" i="1" dirty="0">
                <a:latin typeface="Times New Roman" panose="02020603050405020304" pitchFamily="18" charset="0"/>
                <a:cs typeface="Times New Roman" panose="02020603050405020304" pitchFamily="18" charset="0"/>
              </a:rPr>
              <a:t>Νοητική Καθυστέρηση</a:t>
            </a:r>
            <a:r>
              <a:rPr lang="el-GR" altLang="el-GR" sz="2000" dirty="0">
                <a:latin typeface="Times New Roman" panose="02020603050405020304" pitchFamily="18" charset="0"/>
                <a:cs typeface="Times New Roman" panose="02020603050405020304" pitchFamily="18" charset="0"/>
              </a:rPr>
              <a:t>. Αθήνα: Ελληνικά Γράμματα</a:t>
            </a:r>
            <a:r>
              <a:rPr lang="el-GR" altLang="el-GR" sz="2000" dirty="0" smtClean="0">
                <a:latin typeface="Times New Roman" panose="02020603050405020304" pitchFamily="18" charset="0"/>
                <a:cs typeface="Times New Roman" panose="02020603050405020304" pitchFamily="18" charset="0"/>
              </a:rPr>
              <a:t>.</a:t>
            </a:r>
            <a:endParaRPr lang="el-GR" altLang="el-GR" sz="2000" b="1" dirty="0">
              <a:latin typeface="Times New Roman" panose="02020603050405020304" pitchFamily="18" charset="0"/>
              <a:cs typeface="Times New Roman" panose="02020603050405020304" pitchFamily="18" charset="0"/>
            </a:endParaRPr>
          </a:p>
          <a:p>
            <a:pPr eaLnBrk="1" hangingPunct="1">
              <a:lnSpc>
                <a:spcPct val="80000"/>
              </a:lnSpc>
            </a:pPr>
            <a:r>
              <a:rPr lang="el-GR" altLang="el-GR" sz="2000" b="1" dirty="0" err="1" smtClean="0">
                <a:latin typeface="Times New Roman" panose="02020603050405020304" pitchFamily="18" charset="0"/>
                <a:cs typeface="Times New Roman" panose="02020603050405020304" pitchFamily="18" charset="0"/>
              </a:rPr>
              <a:t>Στασινός</a:t>
            </a:r>
            <a:r>
              <a:rPr lang="el-GR" altLang="el-GR" sz="2000" b="1" dirty="0" smtClean="0">
                <a:latin typeface="Times New Roman" panose="02020603050405020304" pitchFamily="18" charset="0"/>
                <a:cs typeface="Times New Roman" panose="02020603050405020304" pitchFamily="18" charset="0"/>
              </a:rPr>
              <a:t> </a:t>
            </a:r>
            <a:r>
              <a:rPr lang="el-GR" altLang="el-GR" sz="2000" b="1" dirty="0">
                <a:latin typeface="Times New Roman" panose="02020603050405020304" pitchFamily="18" charset="0"/>
                <a:cs typeface="Times New Roman" panose="02020603050405020304" pitchFamily="18" charset="0"/>
              </a:rPr>
              <a:t>Δημήτριος (1999) (Επιμέλεια). </a:t>
            </a:r>
            <a:r>
              <a:rPr lang="el-GR" altLang="el-GR" sz="2000" i="1" dirty="0">
                <a:latin typeface="Times New Roman" panose="02020603050405020304" pitchFamily="18" charset="0"/>
                <a:cs typeface="Times New Roman" panose="02020603050405020304" pitchFamily="18" charset="0"/>
              </a:rPr>
              <a:t>Μαθησιακές δυσκολίες του Παιδιού και του Εφήβου. Αθήνα: </a:t>
            </a:r>
            <a:r>
              <a:rPr lang="el-GR" altLang="el-GR" sz="2000" i="1" dirty="0" err="1">
                <a:latin typeface="Times New Roman" panose="02020603050405020304" pitchFamily="18" charset="0"/>
                <a:cs typeface="Times New Roman" panose="02020603050405020304" pitchFamily="18" charset="0"/>
              </a:rPr>
              <a:t>Gutenberg</a:t>
            </a:r>
            <a:endParaRPr lang="el-GR" altLang="el-GR" sz="2000" b="1" dirty="0">
              <a:latin typeface="Times New Roman" panose="02020603050405020304" pitchFamily="18" charset="0"/>
              <a:cs typeface="Times New Roman" panose="02020603050405020304" pitchFamily="18" charset="0"/>
            </a:endParaRPr>
          </a:p>
          <a:p>
            <a:pPr eaLnBrk="1" hangingPunct="1">
              <a:lnSpc>
                <a:spcPct val="80000"/>
              </a:lnSpc>
            </a:pPr>
            <a:r>
              <a:rPr lang="el-GR" altLang="el-GR" sz="2000" b="1" dirty="0" err="1" smtClean="0">
                <a:latin typeface="Times New Roman" panose="02020603050405020304" pitchFamily="18" charset="0"/>
                <a:cs typeface="Times New Roman" panose="02020603050405020304" pitchFamily="18" charset="0"/>
              </a:rPr>
              <a:t>Φλωράτου</a:t>
            </a:r>
            <a:r>
              <a:rPr lang="el-GR" altLang="el-GR" sz="2000" b="1" dirty="0" smtClean="0">
                <a:latin typeface="Times New Roman" panose="02020603050405020304" pitchFamily="18" charset="0"/>
                <a:cs typeface="Times New Roman" panose="02020603050405020304" pitchFamily="18" charset="0"/>
              </a:rPr>
              <a:t> </a:t>
            </a:r>
            <a:r>
              <a:rPr lang="el-GR" altLang="el-GR" sz="2000" b="1" dirty="0">
                <a:latin typeface="Times New Roman" panose="02020603050405020304" pitchFamily="18" charset="0"/>
                <a:cs typeface="Times New Roman" panose="02020603050405020304" pitchFamily="18" charset="0"/>
              </a:rPr>
              <a:t>Μαρία- Μάρθα (1998) </a:t>
            </a:r>
            <a:r>
              <a:rPr lang="el-GR" altLang="el-GR" sz="2000" dirty="0">
                <a:latin typeface="Times New Roman" panose="02020603050405020304" pitchFamily="18" charset="0"/>
                <a:cs typeface="Times New Roman" panose="02020603050405020304" pitchFamily="18" charset="0"/>
              </a:rPr>
              <a:t>. </a:t>
            </a:r>
            <a:r>
              <a:rPr lang="el-GR" altLang="el-GR" sz="2000" i="1" dirty="0">
                <a:latin typeface="Times New Roman" panose="02020603050405020304" pitchFamily="18" charset="0"/>
                <a:cs typeface="Times New Roman" panose="02020603050405020304" pitchFamily="18" charset="0"/>
              </a:rPr>
              <a:t>Μαθησιακές Δυσκολίες και όχι Τεμπελιά</a:t>
            </a:r>
            <a:r>
              <a:rPr lang="el-GR" altLang="el-GR" sz="2000" dirty="0">
                <a:latin typeface="Times New Roman" panose="02020603050405020304" pitchFamily="18" charset="0"/>
                <a:cs typeface="Times New Roman" panose="02020603050405020304" pitchFamily="18" charset="0"/>
              </a:rPr>
              <a:t>. Αθήνα: Οδυσσέας.</a:t>
            </a:r>
          </a:p>
        </p:txBody>
      </p:sp>
    </p:spTree>
    <p:extLst>
      <p:ext uri="{BB962C8B-B14F-4D97-AF65-F5344CB8AC3E}">
        <p14:creationId xmlns:p14="http://schemas.microsoft.com/office/powerpoint/2010/main" val="164150735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06416" y="962384"/>
            <a:ext cx="8229600" cy="6192688"/>
          </a:xfrm>
        </p:spPr>
        <p:txBody>
          <a:bodyPr>
            <a:normAutofit fontScale="40000" lnSpcReduction="20000"/>
          </a:bodyPr>
          <a:lstStyle/>
          <a:p>
            <a:r>
              <a:rPr lang="el-GR" sz="4200" b="1" dirty="0">
                <a:latin typeface="Times New Roman" pitchFamily="18" charset="0"/>
                <a:cs typeface="Times New Roman" pitchFamily="18" charset="0"/>
              </a:rPr>
              <a:t>Μ, Χριστοδουλίδης, (2015). </a:t>
            </a:r>
            <a:r>
              <a:rPr lang="el-GR" sz="4200" dirty="0">
                <a:latin typeface="Times New Roman" pitchFamily="18" charset="0"/>
                <a:cs typeface="Times New Roman" pitchFamily="18" charset="0"/>
              </a:rPr>
              <a:t>ΕΜΔ, «Χαρακτηριστικά, Διάγνωση και Διορθωτική Παρέμβαση».</a:t>
            </a:r>
          </a:p>
          <a:p>
            <a:pPr>
              <a:buNone/>
            </a:pPr>
            <a:endParaRPr lang="el-GR" sz="4200" dirty="0">
              <a:latin typeface="Times New Roman" pitchFamily="18" charset="0"/>
              <a:cs typeface="Times New Roman" pitchFamily="18" charset="0"/>
            </a:endParaRPr>
          </a:p>
          <a:p>
            <a:r>
              <a:rPr lang="el-GR" sz="4200" b="1" dirty="0">
                <a:latin typeface="Times New Roman" pitchFamily="18" charset="0"/>
                <a:cs typeface="Times New Roman" pitchFamily="18" charset="0"/>
              </a:rPr>
              <a:t>Ν, Φαφούτη, Ν, </a:t>
            </a:r>
            <a:r>
              <a:rPr lang="el-GR" sz="4200" b="1" dirty="0" err="1">
                <a:latin typeface="Times New Roman" pitchFamily="18" charset="0"/>
                <a:cs typeface="Times New Roman" pitchFamily="18" charset="0"/>
              </a:rPr>
              <a:t>Σκαπέρα</a:t>
            </a:r>
            <a:r>
              <a:rPr lang="el-GR" sz="4200" b="1" dirty="0">
                <a:latin typeface="Times New Roman" pitchFamily="18" charset="0"/>
                <a:cs typeface="Times New Roman" pitchFamily="18" charset="0"/>
              </a:rPr>
              <a:t> (Χ.Χ). </a:t>
            </a:r>
            <a:r>
              <a:rPr lang="el-GR" sz="4200" dirty="0">
                <a:latin typeface="Times New Roman" pitchFamily="18" charset="0"/>
                <a:cs typeface="Times New Roman" pitchFamily="18" charset="0"/>
              </a:rPr>
              <a:t>Οι συχνότερες μαθησιακές δυσκολίες. </a:t>
            </a:r>
            <a:r>
              <a:rPr lang="en-US" sz="4200" dirty="0">
                <a:latin typeface="Times New Roman" pitchFamily="18" charset="0"/>
                <a:cs typeface="Times New Roman" pitchFamily="18" charset="0"/>
              </a:rPr>
              <a:t>–</a:t>
            </a:r>
            <a:r>
              <a:rPr lang="el-GR" sz="4200" dirty="0">
                <a:latin typeface="Times New Roman" pitchFamily="18" charset="0"/>
                <a:cs typeface="Times New Roman" pitchFamily="18" charset="0"/>
              </a:rPr>
              <a:t>Άρθρο από ꞉</a:t>
            </a:r>
            <a:r>
              <a:rPr lang="en-US" sz="4200" dirty="0">
                <a:latin typeface="Times New Roman" pitchFamily="18" charset="0"/>
                <a:cs typeface="Times New Roman" pitchFamily="18" charset="0"/>
              </a:rPr>
              <a:t> </a:t>
            </a:r>
            <a:r>
              <a:rPr lang="en-US" sz="4200" dirty="0">
                <a:latin typeface="Times New Roman" pitchFamily="18" charset="0"/>
                <a:cs typeface="Times New Roman" pitchFamily="18" charset="0"/>
                <a:hlinkClick r:id="rId2"/>
              </a:rPr>
              <a:t>http://www.imommy.gr/paidia/education/article/105/mathhsiakes-dyskolies/#sthash.kuv7G2kV.dpuf</a:t>
            </a:r>
            <a:endParaRPr lang="el-GR" sz="4200" dirty="0">
              <a:latin typeface="Times New Roman" pitchFamily="18" charset="0"/>
              <a:cs typeface="Times New Roman" pitchFamily="18" charset="0"/>
            </a:endParaRPr>
          </a:p>
          <a:p>
            <a:endParaRPr lang="el-GR" sz="4200" dirty="0">
              <a:latin typeface="Times New Roman" pitchFamily="18" charset="0"/>
              <a:cs typeface="Times New Roman" pitchFamily="18" charset="0"/>
            </a:endParaRPr>
          </a:p>
          <a:p>
            <a:r>
              <a:rPr lang="el-GR" sz="4200" b="1" dirty="0">
                <a:latin typeface="Times New Roman" pitchFamily="18" charset="0"/>
                <a:cs typeface="Times New Roman" pitchFamily="18" charset="0"/>
              </a:rPr>
              <a:t>Π, </a:t>
            </a:r>
            <a:r>
              <a:rPr lang="el-GR" sz="4200" b="1" dirty="0" err="1">
                <a:latin typeface="Times New Roman" pitchFamily="18" charset="0"/>
                <a:cs typeface="Times New Roman" pitchFamily="18" charset="0"/>
              </a:rPr>
              <a:t>Κολτσίδας</a:t>
            </a:r>
            <a:r>
              <a:rPr lang="el-GR" sz="4200" b="1" dirty="0">
                <a:latin typeface="Times New Roman" pitchFamily="18" charset="0"/>
                <a:cs typeface="Times New Roman" pitchFamily="18" charset="0"/>
              </a:rPr>
              <a:t>, (2015)</a:t>
            </a:r>
            <a:r>
              <a:rPr lang="el-GR" sz="4200" dirty="0">
                <a:latin typeface="Times New Roman" pitchFamily="18" charset="0"/>
                <a:cs typeface="Times New Roman" pitchFamily="18" charset="0"/>
              </a:rPr>
              <a:t>. «Ειδική Μαθησιακή Δυσκολία – Δυσλεξία </a:t>
            </a:r>
          </a:p>
          <a:p>
            <a:pPr>
              <a:buNone/>
            </a:pPr>
            <a:r>
              <a:rPr lang="el-GR" sz="4200" dirty="0">
                <a:latin typeface="Times New Roman" pitchFamily="18" charset="0"/>
                <a:cs typeface="Times New Roman" pitchFamily="18" charset="0"/>
              </a:rPr>
              <a:t>     Άρθρο από </a:t>
            </a:r>
            <a:r>
              <a:rPr lang="el-GR" sz="4200" dirty="0" err="1">
                <a:latin typeface="Times New Roman" pitchFamily="18" charset="0"/>
                <a:cs typeface="Times New Roman" pitchFamily="18" charset="0"/>
              </a:rPr>
              <a:t>꞉Τα</a:t>
            </a:r>
            <a:r>
              <a:rPr lang="el-GR" sz="4200" dirty="0">
                <a:latin typeface="Times New Roman" pitchFamily="18" charset="0"/>
                <a:cs typeface="Times New Roman" pitchFamily="18" charset="0"/>
              </a:rPr>
              <a:t> εκπαιδευτικά , τεύχος 105- 106</a:t>
            </a:r>
          </a:p>
          <a:p>
            <a:pPr>
              <a:buNone/>
            </a:pPr>
            <a:r>
              <a:rPr lang="el-GR" sz="4200" dirty="0">
                <a:latin typeface="Times New Roman" pitchFamily="18" charset="0"/>
                <a:cs typeface="Times New Roman" pitchFamily="18" charset="0"/>
              </a:rPr>
              <a:t>     </a:t>
            </a:r>
            <a:r>
              <a:rPr lang="en-US" sz="4200" dirty="0">
                <a:latin typeface="Times New Roman" pitchFamily="18" charset="0"/>
                <a:cs typeface="Times New Roman" pitchFamily="18" charset="0"/>
              </a:rPr>
              <a:t>http://www.taekpaideutika.gr/ekp_105-106/09.pdf</a:t>
            </a:r>
            <a:endParaRPr lang="el-GR" sz="4200" dirty="0">
              <a:latin typeface="Times New Roman" pitchFamily="18" charset="0"/>
              <a:cs typeface="Times New Roman" pitchFamily="18" charset="0"/>
            </a:endParaRPr>
          </a:p>
          <a:p>
            <a:r>
              <a:rPr lang="el-GR" sz="4200" b="1" dirty="0">
                <a:latin typeface="Times New Roman" pitchFamily="18" charset="0"/>
                <a:cs typeface="Times New Roman" pitchFamily="18" charset="0"/>
              </a:rPr>
              <a:t>Φ, Μπακάλη (2005). </a:t>
            </a:r>
            <a:r>
              <a:rPr lang="el-GR" sz="4200" dirty="0">
                <a:latin typeface="Times New Roman" pitchFamily="18" charset="0"/>
                <a:cs typeface="Times New Roman" pitchFamily="18" charset="0"/>
              </a:rPr>
              <a:t>«Αίτια της Δυσλεξίας». Άρθρο από ꞉ </a:t>
            </a:r>
            <a:r>
              <a:rPr lang="el-GR" sz="4200" u="sng" dirty="0">
                <a:latin typeface="Times New Roman" pitchFamily="18" charset="0"/>
                <a:cs typeface="Times New Roman" pitchFamily="18" charset="0"/>
                <a:hlinkClick r:id="rId3"/>
              </a:rPr>
              <a:t>http://www.focusonchild.gr/causes-for-dyslexia.html</a:t>
            </a:r>
            <a:endParaRPr lang="el-GR" sz="4200" dirty="0">
              <a:latin typeface="Times New Roman" pitchFamily="18" charset="0"/>
              <a:cs typeface="Times New Roman" pitchFamily="18" charset="0"/>
            </a:endParaRPr>
          </a:p>
          <a:p>
            <a:pPr>
              <a:buNone/>
            </a:pPr>
            <a:r>
              <a:rPr lang="el-GR" sz="4200" dirty="0" smtClean="0">
                <a:latin typeface="Times New Roman" pitchFamily="18" charset="0"/>
                <a:cs typeface="Times New Roman" pitchFamily="18" charset="0"/>
              </a:rPr>
              <a:t> </a:t>
            </a:r>
            <a:endParaRPr lang="el-GR" sz="4200" dirty="0">
              <a:latin typeface="Times New Roman" pitchFamily="18" charset="0"/>
              <a:cs typeface="Times New Roman" pitchFamily="18" charset="0"/>
            </a:endParaRPr>
          </a:p>
          <a:p>
            <a:r>
              <a:rPr lang="el-GR" sz="4200" b="1" dirty="0">
                <a:latin typeface="Times New Roman" pitchFamily="18" charset="0"/>
                <a:cs typeface="Times New Roman" pitchFamily="18" charset="0"/>
              </a:rPr>
              <a:t>Άρθρο </a:t>
            </a:r>
            <a:r>
              <a:rPr lang="el-GR" sz="4200" dirty="0">
                <a:latin typeface="Times New Roman" pitchFamily="18" charset="0"/>
                <a:cs typeface="Times New Roman" pitchFamily="18" charset="0"/>
              </a:rPr>
              <a:t>꞉ «Χαρακτηριστικά συμπτώματα πιθανής μαθησιακής δυσκολίας στο νηπιαγωγείο και στο δημοτικό».</a:t>
            </a:r>
          </a:p>
          <a:p>
            <a:pPr>
              <a:buNone/>
            </a:pPr>
            <a:r>
              <a:rPr lang="el-GR" sz="4200" dirty="0">
                <a:latin typeface="Times New Roman" pitchFamily="18" charset="0"/>
                <a:cs typeface="Times New Roman" pitchFamily="18" charset="0"/>
                <a:hlinkClick r:id="rId4"/>
              </a:rPr>
              <a:t>     </a:t>
            </a:r>
            <a:r>
              <a:rPr lang="en-US" sz="4200" dirty="0">
                <a:latin typeface="Times New Roman" pitchFamily="18" charset="0"/>
                <a:cs typeface="Times New Roman" pitchFamily="18" charset="0"/>
                <a:hlinkClick r:id="rId4"/>
              </a:rPr>
              <a:t>http://www.dyslexia-goneis.gr/view_site.asp?mcid=4&amp;cid=8&amp;ns=1</a:t>
            </a:r>
            <a:endParaRPr lang="el-GR" sz="4200" dirty="0">
              <a:latin typeface="Times New Roman" pitchFamily="18" charset="0"/>
              <a:cs typeface="Times New Roman" pitchFamily="18" charset="0"/>
            </a:endParaRPr>
          </a:p>
          <a:p>
            <a:pPr>
              <a:buNone/>
            </a:pPr>
            <a:endParaRPr lang="el-GR" sz="4200" dirty="0">
              <a:latin typeface="Times New Roman" pitchFamily="18" charset="0"/>
              <a:cs typeface="Times New Roman" pitchFamily="18" charset="0"/>
            </a:endParaRPr>
          </a:p>
          <a:p>
            <a:pPr>
              <a:buNone/>
            </a:pPr>
            <a:r>
              <a:rPr lang="el-GR" sz="2000" dirty="0"/>
              <a:t/>
            </a:r>
            <a:br>
              <a:rPr lang="el-GR" sz="2000" dirty="0"/>
            </a:br>
            <a:endParaRPr lang="el-GR" sz="2000" dirty="0">
              <a:latin typeface="Times New Roman" pitchFamily="18" charset="0"/>
              <a:cs typeface="Times New Roman" pitchFamily="18" charset="0"/>
            </a:endParaRPr>
          </a:p>
          <a:p>
            <a:endParaRPr lang="el-GR" sz="2000" dirty="0">
              <a:latin typeface="Times New Roman" pitchFamily="18" charset="0"/>
              <a:cs typeface="Times New Roman" pitchFamily="18" charset="0"/>
            </a:endParaRPr>
          </a:p>
          <a:p>
            <a:pPr>
              <a:buNone/>
            </a:pPr>
            <a:endParaRPr lang="el-GR" sz="2000" dirty="0">
              <a:latin typeface="Times New Roman" pitchFamily="18" charset="0"/>
              <a:cs typeface="Times New Roman" pitchFamily="18" charset="0"/>
            </a:endParaRPr>
          </a:p>
        </p:txBody>
      </p:sp>
    </p:spTree>
    <p:extLst>
      <p:ext uri="{BB962C8B-B14F-4D97-AF65-F5344CB8AC3E}">
        <p14:creationId xmlns:p14="http://schemas.microsoft.com/office/powerpoint/2010/main" val="20533628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
            </a:r>
            <a:br>
              <a:rPr lang="el-GR" dirty="0" smtClean="0"/>
            </a:br>
            <a:r>
              <a:rPr lang="el-GR" dirty="0" smtClean="0"/>
              <a:t>    </a:t>
            </a:r>
            <a:r>
              <a:rPr lang="el-GR" b="1" u="sng" dirty="0" smtClean="0">
                <a:solidFill>
                  <a:schemeClr val="tx2"/>
                </a:solidFill>
                <a:latin typeface="Times New Roman" pitchFamily="18" charset="0"/>
                <a:cs typeface="Times New Roman" pitchFamily="18" charset="0"/>
              </a:rPr>
              <a:t>ΤΙ ΕΙΝΑΙ ΟΙ ΜΑΘΗΣΙΑΚΕΣ ΔΥΣΚΟΛΙΕΣ</a:t>
            </a:r>
            <a:br>
              <a:rPr lang="el-GR" b="1" u="sng" dirty="0" smtClean="0">
                <a:solidFill>
                  <a:schemeClr val="tx2"/>
                </a:solidFill>
                <a:latin typeface="Times New Roman" pitchFamily="18" charset="0"/>
                <a:cs typeface="Times New Roman" pitchFamily="18" charset="0"/>
              </a:rPr>
            </a:br>
            <a:endParaRPr lang="el-GR" dirty="0"/>
          </a:p>
        </p:txBody>
      </p:sp>
      <p:sp>
        <p:nvSpPr>
          <p:cNvPr id="4" name="Θέση περιεχομένου 3"/>
          <p:cNvSpPr txBox="1">
            <a:spLocks noGrp="1"/>
          </p:cNvSpPr>
          <p:nvPr>
            <p:ph idx="1"/>
          </p:nvPr>
        </p:nvSpPr>
        <p:spPr>
          <a:xfrm>
            <a:off x="838200" y="1825625"/>
            <a:ext cx="10515600" cy="3924151"/>
          </a:xfrm>
          <a:prstGeom prst="rect">
            <a:avLst/>
          </a:prstGeom>
          <a:noFill/>
        </p:spPr>
        <p:txBody>
          <a:bodyPr wrap="square" rtlCol="0">
            <a:spAutoFit/>
          </a:bodyPr>
          <a:lstStyle/>
          <a:p>
            <a:pPr lvl="1" algn="just">
              <a:lnSpc>
                <a:spcPct val="150000"/>
              </a:lnSpc>
              <a:buFont typeface="Wingdings" pitchFamily="2" charset="2"/>
              <a:buChar char="Ø"/>
            </a:pPr>
            <a:endParaRPr lang="el-GR" sz="2000" dirty="0" smtClean="0">
              <a:solidFill>
                <a:srgbClr val="0070C0"/>
              </a:solidFill>
              <a:latin typeface="Times New Roman" pitchFamily="18" charset="0"/>
              <a:cs typeface="Times New Roman" pitchFamily="18" charset="0"/>
            </a:endParaRPr>
          </a:p>
          <a:p>
            <a:pPr lvl="1" algn="just">
              <a:lnSpc>
                <a:spcPct val="150000"/>
              </a:lnSpc>
              <a:buFont typeface="Wingdings" pitchFamily="2" charset="2"/>
              <a:buChar char="Ø"/>
            </a:pPr>
            <a:r>
              <a:rPr lang="el-GR" sz="2000" dirty="0" smtClean="0">
                <a:latin typeface="Times New Roman" pitchFamily="18" charset="0"/>
                <a:cs typeface="Times New Roman" pitchFamily="18" charset="0"/>
              </a:rPr>
              <a:t>Όταν λέμε </a:t>
            </a:r>
            <a:r>
              <a:rPr lang="el-GR" sz="2000" b="1" dirty="0" smtClean="0">
                <a:latin typeface="Times New Roman" pitchFamily="18" charset="0"/>
                <a:cs typeface="Times New Roman" pitchFamily="18" charset="0"/>
              </a:rPr>
              <a:t>«μαθησιακές </a:t>
            </a:r>
            <a:r>
              <a:rPr lang="el-GR" sz="2000" b="1" dirty="0">
                <a:latin typeface="Times New Roman" pitchFamily="18" charset="0"/>
                <a:cs typeface="Times New Roman" pitchFamily="18" charset="0"/>
              </a:rPr>
              <a:t>δυσκολίες»</a:t>
            </a:r>
            <a:r>
              <a:rPr lang="el-GR" sz="2000" dirty="0">
                <a:latin typeface="Times New Roman" pitchFamily="18" charset="0"/>
                <a:cs typeface="Times New Roman" pitchFamily="18" charset="0"/>
              </a:rPr>
              <a:t> </a:t>
            </a:r>
            <a:r>
              <a:rPr lang="el-GR" sz="2000" dirty="0" smtClean="0">
                <a:latin typeface="Times New Roman" pitchFamily="18" charset="0"/>
                <a:cs typeface="Times New Roman" pitchFamily="18" charset="0"/>
              </a:rPr>
              <a:t>εννοούμε </a:t>
            </a:r>
            <a:r>
              <a:rPr lang="el-GR" dirty="0" smtClean="0">
                <a:latin typeface="Times New Roman" pitchFamily="18" charset="0"/>
                <a:cs typeface="Times New Roman" pitchFamily="18" charset="0"/>
              </a:rPr>
              <a:t>ένα </a:t>
            </a:r>
            <a:r>
              <a:rPr lang="el-GR" sz="2000" dirty="0" smtClean="0">
                <a:latin typeface="Times New Roman" pitchFamily="18" charset="0"/>
                <a:cs typeface="Times New Roman" pitchFamily="18" charset="0"/>
              </a:rPr>
              <a:t>σύνολο ανομοιογενή   </a:t>
            </a:r>
            <a:r>
              <a:rPr lang="el-GR" sz="2000" dirty="0">
                <a:latin typeface="Times New Roman" pitchFamily="18" charset="0"/>
                <a:cs typeface="Times New Roman" pitchFamily="18" charset="0"/>
              </a:rPr>
              <a:t>διαταραχών που μειώνουν την ικανότητα ενός ατόμου να επικοινωνήσει ή να μάθει</a:t>
            </a:r>
            <a:r>
              <a:rPr lang="el-GR" sz="2000" dirty="0" smtClean="0">
                <a:latin typeface="Times New Roman" pitchFamily="18" charset="0"/>
                <a:cs typeface="Times New Roman" pitchFamily="18" charset="0"/>
              </a:rPr>
              <a:t>. Οι </a:t>
            </a:r>
            <a:r>
              <a:rPr lang="el-GR" sz="2000" dirty="0">
                <a:latin typeface="Times New Roman" pitchFamily="18" charset="0"/>
                <a:cs typeface="Times New Roman" pitchFamily="18" charset="0"/>
              </a:rPr>
              <a:t>μαθησιακές δυσκολίες </a:t>
            </a:r>
            <a:r>
              <a:rPr lang="el-GR" sz="2000" dirty="0" smtClean="0">
                <a:latin typeface="Times New Roman" pitchFamily="18" charset="0"/>
                <a:cs typeface="Times New Roman" pitchFamily="18" charset="0"/>
              </a:rPr>
              <a:t>οφείλονται </a:t>
            </a:r>
            <a:r>
              <a:rPr lang="el-GR" sz="2000" dirty="0">
                <a:latin typeface="Times New Roman" pitchFamily="18" charset="0"/>
                <a:cs typeface="Times New Roman" pitchFamily="18" charset="0"/>
              </a:rPr>
              <a:t>σε μια διαφορετική λειτουργία του </a:t>
            </a:r>
            <a:r>
              <a:rPr lang="el-GR" sz="2000" dirty="0" smtClean="0">
                <a:latin typeface="Times New Roman" pitchFamily="18" charset="0"/>
                <a:cs typeface="Times New Roman" pitchFamily="18" charset="0"/>
              </a:rPr>
              <a:t>  εγκεφάλου</a:t>
            </a:r>
            <a:r>
              <a:rPr lang="el-GR" sz="2000" dirty="0">
                <a:latin typeface="Times New Roman" pitchFamily="18" charset="0"/>
                <a:cs typeface="Times New Roman" pitchFamily="18" charset="0"/>
              </a:rPr>
              <a:t>, η οποία επηρεάζει τη λήψη και την επεξεργασία μιας πληροφορίας. Τα παιδιά που παρουσιάζουν τέτοιες ιδιαιτερότητες απλά βλέπουν, ακούν και αντιλαμβάνονται τα πράγματα με διαφορετικό </a:t>
            </a:r>
            <a:r>
              <a:rPr lang="el-GR" sz="2000" dirty="0" smtClean="0">
                <a:latin typeface="Times New Roman" pitchFamily="18" charset="0"/>
                <a:cs typeface="Times New Roman" pitchFamily="18" charset="0"/>
              </a:rPr>
              <a:t>τρόπο</a:t>
            </a:r>
            <a:r>
              <a:rPr lang="el-GR" sz="2000" dirty="0"/>
              <a:t> </a:t>
            </a:r>
            <a:r>
              <a:rPr lang="el-GR" sz="2000" dirty="0" smtClean="0">
                <a:latin typeface="Times New Roman" panose="02020603050405020304" pitchFamily="18" charset="0"/>
                <a:cs typeface="Times New Roman" panose="02020603050405020304" pitchFamily="18" charset="0"/>
              </a:rPr>
              <a:t>παρουσιάζοντας δυσκολίες </a:t>
            </a:r>
            <a:r>
              <a:rPr lang="el-GR" sz="2000" dirty="0">
                <a:latin typeface="Times New Roman" panose="02020603050405020304" pitchFamily="18" charset="0"/>
                <a:cs typeface="Times New Roman" panose="02020603050405020304" pitchFamily="18" charset="0"/>
              </a:rPr>
              <a:t>στη εκμάθηση της ανάπτυξης της γλώσσας, της ανάγνωσης, της γραφής και της κατανόησης των μαθηματικών</a:t>
            </a:r>
            <a:r>
              <a:rPr lang="el-GR" sz="2000" dirty="0" smtClean="0">
                <a:latin typeface="Times New Roman" panose="02020603050405020304" pitchFamily="18" charset="0"/>
                <a:cs typeface="Times New Roman" panose="02020603050405020304" pitchFamily="18" charset="0"/>
              </a:rPr>
              <a:t> (Ν,Φαφούτη, Ν,Σκαπέρα,Μ.Χ.Χ).</a:t>
            </a:r>
            <a:endParaRPr lang="el-GR" sz="2000" dirty="0">
              <a:latin typeface="Times New Roman" pitchFamily="18" charset="0"/>
              <a:cs typeface="Times New Roman" pitchFamily="18" charset="0"/>
            </a:endParaRPr>
          </a:p>
        </p:txBody>
      </p:sp>
    </p:spTree>
    <p:extLst>
      <p:ext uri="{BB962C8B-B14F-4D97-AF65-F5344CB8AC3E}">
        <p14:creationId xmlns:p14="http://schemas.microsoft.com/office/powerpoint/2010/main" val="35477238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b="1" u="sng" dirty="0">
                <a:latin typeface="Times New Roman" pitchFamily="18" charset="0"/>
                <a:cs typeface="Times New Roman" pitchFamily="18" charset="0"/>
              </a:rPr>
              <a:t>ΚΑΤΗΓΟΡΙΕΣ ΜΑΘΗΣΙΑΚΩΝ ΔΥΣΚΟΛΙΩΝ</a:t>
            </a:r>
            <a:endParaRPr lang="el-GR" dirty="0"/>
          </a:p>
        </p:txBody>
      </p:sp>
      <p:sp>
        <p:nvSpPr>
          <p:cNvPr id="3" name="Θέση περιεχομένου 2"/>
          <p:cNvSpPr>
            <a:spLocks noGrp="1"/>
          </p:cNvSpPr>
          <p:nvPr>
            <p:ph idx="1"/>
          </p:nvPr>
        </p:nvSpPr>
        <p:spPr/>
        <p:txBody>
          <a:bodyPr/>
          <a:lstStyle/>
          <a:p>
            <a:pPr marL="0" indent="0">
              <a:buNone/>
            </a:pPr>
            <a:endParaRPr lang="el-GR" dirty="0"/>
          </a:p>
        </p:txBody>
      </p:sp>
      <p:sp>
        <p:nvSpPr>
          <p:cNvPr id="7" name="Έλλειψη 6"/>
          <p:cNvSpPr/>
          <p:nvPr/>
        </p:nvSpPr>
        <p:spPr>
          <a:xfrm>
            <a:off x="2216989" y="3174521"/>
            <a:ext cx="2415396" cy="21220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altLang="el-GR" b="1" dirty="0" smtClean="0">
                <a:solidFill>
                  <a:schemeClr val="tx1"/>
                </a:solidFill>
                <a:latin typeface="Times New Roman" pitchFamily="18" charset="0"/>
                <a:cs typeface="Times New Roman" pitchFamily="18" charset="0"/>
              </a:rPr>
              <a:t>Γενικευμένες</a:t>
            </a:r>
          </a:p>
          <a:p>
            <a:pPr algn="ctr"/>
            <a:r>
              <a:rPr lang="el-GR" altLang="el-GR" b="1" dirty="0" smtClean="0">
                <a:solidFill>
                  <a:schemeClr val="tx1"/>
                </a:solidFill>
                <a:latin typeface="Times New Roman" pitchFamily="18" charset="0"/>
                <a:cs typeface="Times New Roman" pitchFamily="18" charset="0"/>
              </a:rPr>
              <a:t>( ή Γενικές)  Μαθησιακές Δυσκολίες</a:t>
            </a:r>
            <a:endParaRPr lang="el-GR" dirty="0">
              <a:solidFill>
                <a:schemeClr val="tx1"/>
              </a:solidFill>
            </a:endParaRPr>
          </a:p>
        </p:txBody>
      </p:sp>
      <p:sp>
        <p:nvSpPr>
          <p:cNvPr id="11" name="Έλλειψη 10"/>
          <p:cNvSpPr/>
          <p:nvPr/>
        </p:nvSpPr>
        <p:spPr>
          <a:xfrm>
            <a:off x="7582619" y="3071004"/>
            <a:ext cx="2527539" cy="214797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buNone/>
            </a:pPr>
            <a:r>
              <a:rPr lang="el-GR" altLang="el-GR" b="1" dirty="0" smtClean="0">
                <a:solidFill>
                  <a:schemeClr val="tx1"/>
                </a:solidFill>
                <a:latin typeface="Times New Roman" pitchFamily="18" charset="0"/>
                <a:cs typeface="Times New Roman" pitchFamily="18" charset="0"/>
              </a:rPr>
              <a:t>Ειδικές Μαθησιακές Δυσκολίες</a:t>
            </a:r>
          </a:p>
        </p:txBody>
      </p:sp>
    </p:spTree>
    <p:extLst>
      <p:ext uri="{BB962C8B-B14F-4D97-AF65-F5344CB8AC3E}">
        <p14:creationId xmlns:p14="http://schemas.microsoft.com/office/powerpoint/2010/main" val="26155534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latin typeface="Times New Roman" panose="02020603050405020304" pitchFamily="18" charset="0"/>
                <a:cs typeface="Times New Roman" panose="02020603050405020304" pitchFamily="18" charset="0"/>
              </a:rPr>
              <a:t>ΕΙΔΙΚΕΣ ΜΑΘΗΣΙΑΚΕΣ ΔΥΣΚΟΛΙΕΣ Ε.Μ.Δ</a:t>
            </a:r>
            <a:endParaRPr lang="el-GR" dirty="0">
              <a:latin typeface="Times New Roman" panose="02020603050405020304" pitchFamily="18" charset="0"/>
              <a:cs typeface="Times New Roman" panose="02020603050405020304" pitchFamily="18" charset="0"/>
            </a:endParaRPr>
          </a:p>
        </p:txBody>
      </p:sp>
      <p:sp>
        <p:nvSpPr>
          <p:cNvPr id="3" name="Θέση περιεχομένου 2"/>
          <p:cNvSpPr>
            <a:spLocks noGrp="1"/>
          </p:cNvSpPr>
          <p:nvPr>
            <p:ph idx="1"/>
          </p:nvPr>
        </p:nvSpPr>
        <p:spPr/>
        <p:txBody>
          <a:bodyPr>
            <a:normAutofit lnSpcReduction="10000"/>
          </a:bodyPr>
          <a:lstStyle/>
          <a:p>
            <a:pPr>
              <a:lnSpc>
                <a:spcPct val="90000"/>
              </a:lnSpc>
            </a:pPr>
            <a:r>
              <a:rPr lang="el-GR" altLang="el-GR" dirty="0">
                <a:latin typeface="Times New Roman" pitchFamily="18" charset="0"/>
                <a:cs typeface="Times New Roman" pitchFamily="18" charset="0"/>
              </a:rPr>
              <a:t>Δυσλεξία</a:t>
            </a:r>
          </a:p>
          <a:p>
            <a:pPr>
              <a:lnSpc>
                <a:spcPct val="90000"/>
              </a:lnSpc>
            </a:pPr>
            <a:endParaRPr lang="el-GR" altLang="el-GR" dirty="0">
              <a:latin typeface="Times New Roman" pitchFamily="18" charset="0"/>
              <a:cs typeface="Times New Roman" pitchFamily="18" charset="0"/>
            </a:endParaRPr>
          </a:p>
          <a:p>
            <a:pPr>
              <a:lnSpc>
                <a:spcPct val="90000"/>
              </a:lnSpc>
            </a:pPr>
            <a:r>
              <a:rPr lang="el-GR" altLang="el-GR" dirty="0" err="1">
                <a:latin typeface="Times New Roman" pitchFamily="18" charset="0"/>
                <a:cs typeface="Times New Roman" pitchFamily="18" charset="0"/>
              </a:rPr>
              <a:t>Δυσορθογραφία</a:t>
            </a:r>
            <a:endParaRPr lang="el-GR" altLang="el-GR" dirty="0">
              <a:latin typeface="Times New Roman" pitchFamily="18" charset="0"/>
              <a:cs typeface="Times New Roman" pitchFamily="18" charset="0"/>
            </a:endParaRPr>
          </a:p>
          <a:p>
            <a:pPr>
              <a:lnSpc>
                <a:spcPct val="90000"/>
              </a:lnSpc>
            </a:pPr>
            <a:endParaRPr lang="el-GR" altLang="el-GR" dirty="0">
              <a:latin typeface="Times New Roman" pitchFamily="18" charset="0"/>
              <a:cs typeface="Times New Roman" pitchFamily="18" charset="0"/>
            </a:endParaRPr>
          </a:p>
          <a:p>
            <a:pPr>
              <a:lnSpc>
                <a:spcPct val="90000"/>
              </a:lnSpc>
            </a:pPr>
            <a:r>
              <a:rPr lang="el-GR" altLang="el-GR" dirty="0">
                <a:latin typeface="Times New Roman" pitchFamily="18" charset="0"/>
                <a:cs typeface="Times New Roman" pitchFamily="18" charset="0"/>
              </a:rPr>
              <a:t>Δυσγραφία</a:t>
            </a:r>
          </a:p>
          <a:p>
            <a:pPr>
              <a:lnSpc>
                <a:spcPct val="90000"/>
              </a:lnSpc>
              <a:buNone/>
            </a:pPr>
            <a:endParaRPr lang="el-GR" altLang="el-GR" dirty="0">
              <a:latin typeface="Times New Roman" pitchFamily="18" charset="0"/>
              <a:cs typeface="Times New Roman" pitchFamily="18" charset="0"/>
            </a:endParaRPr>
          </a:p>
          <a:p>
            <a:pPr>
              <a:lnSpc>
                <a:spcPct val="90000"/>
              </a:lnSpc>
            </a:pPr>
            <a:r>
              <a:rPr lang="el-GR" altLang="el-GR" dirty="0">
                <a:latin typeface="Times New Roman" pitchFamily="18" charset="0"/>
                <a:cs typeface="Times New Roman" pitchFamily="18" charset="0"/>
              </a:rPr>
              <a:t>Δυσαριθμησία</a:t>
            </a:r>
          </a:p>
          <a:p>
            <a:pPr>
              <a:buFont typeface="Wingdings" panose="05000000000000000000" pitchFamily="2" charset="2"/>
              <a:buChar char="v"/>
            </a:pPr>
            <a:endParaRPr lang="el-GR" dirty="0" smtClean="0"/>
          </a:p>
        </p:txBody>
      </p:sp>
    </p:spTree>
    <p:extLst>
      <p:ext uri="{BB962C8B-B14F-4D97-AF65-F5344CB8AC3E}">
        <p14:creationId xmlns:p14="http://schemas.microsoft.com/office/powerpoint/2010/main" val="35932700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b="1" dirty="0" smtClean="0"/>
              <a:t>Ειδικές </a:t>
            </a:r>
            <a:r>
              <a:rPr lang="el-GR" b="1" dirty="0"/>
              <a:t>Μαθησιακές </a:t>
            </a:r>
            <a:r>
              <a:rPr lang="el-GR" b="1" dirty="0" smtClean="0"/>
              <a:t>Δυσκολίες</a:t>
            </a:r>
            <a:br>
              <a:rPr lang="el-GR" b="1" dirty="0" smtClean="0"/>
            </a:br>
            <a:r>
              <a:rPr lang="el-GR" b="1" dirty="0" smtClean="0"/>
              <a:t>Ε.Μ.Δ</a:t>
            </a:r>
            <a:endParaRPr lang="el-GR" b="1" dirty="0"/>
          </a:p>
        </p:txBody>
      </p:sp>
      <p:sp>
        <p:nvSpPr>
          <p:cNvPr id="3" name="Θέση περιεχομένου 2"/>
          <p:cNvSpPr>
            <a:spLocks noGrp="1"/>
          </p:cNvSpPr>
          <p:nvPr>
            <p:ph idx="1"/>
          </p:nvPr>
        </p:nvSpPr>
        <p:spPr/>
        <p:txBody>
          <a:bodyPr>
            <a:normAutofit/>
          </a:bodyPr>
          <a:lstStyle/>
          <a:p>
            <a:pPr fontAlgn="base"/>
            <a:r>
              <a:rPr lang="el-GR" sz="2000" dirty="0">
                <a:latin typeface="Times New Roman" panose="02020603050405020304" pitchFamily="18" charset="0"/>
                <a:cs typeface="Times New Roman" panose="02020603050405020304" pitchFamily="18" charset="0"/>
              </a:rPr>
              <a:t>Οι μαθητές με Ειδικές Μαθησιακές Δυσκολίες εμφανίζουν ειδικές αναπτυξιακές δυσκολίες της μάθησης και οι δυσκολίες αυτές είναι εγγενείς στο παιδί, δηλαδή δεν μπορούν να προκληθούν από εξωτερικούς </a:t>
            </a:r>
            <a:r>
              <a:rPr lang="el-GR" sz="2000" dirty="0" smtClean="0">
                <a:latin typeface="Times New Roman" panose="02020603050405020304" pitchFamily="18" charset="0"/>
                <a:cs typeface="Times New Roman" panose="02020603050405020304" pitchFamily="18" charset="0"/>
              </a:rPr>
              <a:t>παράγοντες και </a:t>
            </a:r>
            <a:r>
              <a:rPr lang="el-GR" sz="2000" dirty="0">
                <a:latin typeface="Times New Roman" panose="02020603050405020304" pitchFamily="18" charset="0"/>
                <a:cs typeface="Times New Roman" panose="02020603050405020304" pitchFamily="18" charset="0"/>
              </a:rPr>
              <a:t>αποδίδονται σε κληρονομικούς και νευρολογικούς </a:t>
            </a:r>
            <a:r>
              <a:rPr lang="el-GR" sz="2000" dirty="0" smtClean="0">
                <a:latin typeface="Times New Roman" panose="02020603050405020304" pitchFamily="18" charset="0"/>
                <a:cs typeface="Times New Roman" panose="02020603050405020304" pitchFamily="18" charset="0"/>
              </a:rPr>
              <a:t>παράγοντες.  </a:t>
            </a:r>
            <a:r>
              <a:rPr lang="el-GR" sz="2000" dirty="0">
                <a:latin typeface="Times New Roman" panose="02020603050405020304" pitchFamily="18" charset="0"/>
                <a:cs typeface="Times New Roman" panose="02020603050405020304" pitchFamily="18" charset="0"/>
              </a:rPr>
              <a:t>Ωστόσο, οι εξωτερικοί παράγοντες, όπως το οικογενειακό και το σχολικό περιβάλλον, επηρεάζουν σημαντικά την ένταση και τη συχνότητα εμφάνισης των συμπτωμάτων.</a:t>
            </a:r>
          </a:p>
          <a:p>
            <a:pPr fontAlgn="base"/>
            <a:r>
              <a:rPr lang="el-GR" sz="2000" dirty="0">
                <a:latin typeface="Times New Roman" panose="02020603050405020304" pitchFamily="18" charset="0"/>
                <a:cs typeface="Times New Roman" panose="02020603050405020304" pitchFamily="18" charset="0"/>
              </a:rPr>
              <a:t>Είναι σημαντικό να σημειωθεί πως το νοητικό δυναμικό των παιδιών που εκδηλώνουν Ειδικές Μαθησιακές Δυσκολίες είναι υψηλό (στο μέσο και άνω τουλάχιστον). </a:t>
            </a:r>
          </a:p>
        </p:txBody>
      </p:sp>
    </p:spTree>
    <p:extLst>
      <p:ext uri="{BB962C8B-B14F-4D97-AF65-F5344CB8AC3E}">
        <p14:creationId xmlns:p14="http://schemas.microsoft.com/office/powerpoint/2010/main" val="32127787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altLang="el-GR" b="1" dirty="0" smtClean="0">
                <a:solidFill>
                  <a:schemeClr val="tx1"/>
                </a:solidFill>
                <a:latin typeface="Times New Roman" pitchFamily="18" charset="0"/>
                <a:cs typeface="Times New Roman" pitchFamily="18" charset="0"/>
              </a:rPr>
              <a:t> Γενικευμένες  </a:t>
            </a:r>
            <a:r>
              <a:rPr lang="el-GR" altLang="el-GR" b="1" dirty="0">
                <a:solidFill>
                  <a:schemeClr val="tx1"/>
                </a:solidFill>
                <a:latin typeface="Times New Roman" pitchFamily="18" charset="0"/>
                <a:cs typeface="Times New Roman" pitchFamily="18" charset="0"/>
              </a:rPr>
              <a:t>Μαθησιακές Δυσκολίες</a:t>
            </a:r>
            <a:r>
              <a:rPr lang="el-GR" dirty="0">
                <a:solidFill>
                  <a:schemeClr val="tx1"/>
                </a:solidFill>
              </a:rPr>
              <a:t/>
            </a:r>
            <a:br>
              <a:rPr lang="el-GR" dirty="0">
                <a:solidFill>
                  <a:schemeClr val="tx1"/>
                </a:solidFill>
              </a:rPr>
            </a:br>
            <a:r>
              <a:rPr lang="el-GR" dirty="0" smtClean="0">
                <a:solidFill>
                  <a:schemeClr val="tx1"/>
                </a:solidFill>
              </a:rPr>
              <a:t>Γ.Μ.Δ</a:t>
            </a:r>
            <a:endParaRPr lang="el-GR" dirty="0"/>
          </a:p>
        </p:txBody>
      </p:sp>
      <p:sp>
        <p:nvSpPr>
          <p:cNvPr id="3" name="Θέση περιεχομένου 2"/>
          <p:cNvSpPr>
            <a:spLocks noGrp="1"/>
          </p:cNvSpPr>
          <p:nvPr>
            <p:ph idx="1"/>
          </p:nvPr>
        </p:nvSpPr>
        <p:spPr/>
        <p:txBody>
          <a:bodyPr>
            <a:normAutofit fontScale="62500" lnSpcReduction="20000"/>
          </a:bodyPr>
          <a:lstStyle/>
          <a:p>
            <a:pPr>
              <a:lnSpc>
                <a:spcPct val="90000"/>
              </a:lnSpc>
            </a:pPr>
            <a:r>
              <a:rPr lang="el-GR" altLang="el-GR" sz="3200" dirty="0">
                <a:latin typeface="Times New Roman" pitchFamily="18" charset="0"/>
                <a:cs typeface="Times New Roman" pitchFamily="18" charset="0"/>
              </a:rPr>
              <a:t>Δυσκολίες γενικότερης μορφής </a:t>
            </a:r>
            <a:r>
              <a:rPr lang="el-GR" sz="3200" dirty="0">
                <a:latin typeface="Times New Roman" panose="02020603050405020304" pitchFamily="18" charset="0"/>
                <a:cs typeface="Times New Roman" panose="02020603050405020304" pitchFamily="18" charset="0"/>
              </a:rPr>
              <a:t>οφείλεται κυρίως στο νοητικό επίπεδο, επηρεάζεται δηλαδή από το δείκτη νοημοσύνης αλλά και από εξωτερικούς και περιβαλλοντικούς παράγοντες όπως είναι οι ενδοοικογενειακές συνθήκες ,η ανατροφή ,ο πολιτισμός , οι συνθήκες διαβίωσης (Κάτρη,2013· Σπαντιδάκης,2009).</a:t>
            </a:r>
          </a:p>
          <a:p>
            <a:pPr>
              <a:lnSpc>
                <a:spcPct val="90000"/>
              </a:lnSpc>
            </a:pPr>
            <a:r>
              <a:rPr lang="el-GR" sz="3200" dirty="0" smtClean="0">
                <a:latin typeface="Times New Roman" panose="02020603050405020304" pitchFamily="18" charset="0"/>
                <a:cs typeface="Times New Roman" panose="02020603050405020304" pitchFamily="18" charset="0"/>
              </a:rPr>
              <a:t>Σε </a:t>
            </a:r>
            <a:r>
              <a:rPr lang="el-GR" sz="3200" dirty="0">
                <a:latin typeface="Times New Roman" panose="02020603050405020304" pitchFamily="18" charset="0"/>
                <a:cs typeface="Times New Roman" panose="02020603050405020304" pitchFamily="18" charset="0"/>
              </a:rPr>
              <a:t>αυτή την κατηγορία των Μαθησιακών Δυσκολιών βρίσκονται μαθητές με νοητικές και συναισθηματικές δυσκολίες που παρεμποδίζουν την έκφραση των μαθησιακών ικανοτήτων. Οι Μαθησιακές Δυσκολίες δηλαδή εκδηλώνονται ως δευτερογενές σύμπτωμα</a:t>
            </a:r>
            <a:r>
              <a:rPr lang="el-GR" sz="3200" dirty="0" smtClean="0">
                <a:latin typeface="Times New Roman" panose="02020603050405020304" pitchFamily="18" charset="0"/>
                <a:cs typeface="Times New Roman" panose="02020603050405020304" pitchFamily="18" charset="0"/>
              </a:rPr>
              <a:t>.</a:t>
            </a:r>
          </a:p>
          <a:p>
            <a:pPr>
              <a:lnSpc>
                <a:spcPct val="90000"/>
              </a:lnSpc>
            </a:pPr>
            <a:r>
              <a:rPr lang="el-GR" sz="3200" dirty="0">
                <a:latin typeface="Times New Roman" panose="02020603050405020304" pitchFamily="18" charset="0"/>
                <a:cs typeface="Times New Roman" panose="02020603050405020304" pitchFamily="18" charset="0"/>
              </a:rPr>
              <a:t>Οι γενικές μαθησιακές δυσκολίες επηρεάζουν τομείς όπως: τα μαθηματικά, η ορθογραφία, η κατανόηση, η ανάγνωση και η γραπτή έκφραση. </a:t>
            </a:r>
            <a:endParaRPr lang="el-GR" sz="3200" dirty="0" smtClean="0">
              <a:latin typeface="Times New Roman" panose="02020603050405020304" pitchFamily="18" charset="0"/>
              <a:cs typeface="Times New Roman" panose="02020603050405020304" pitchFamily="18" charset="0"/>
            </a:endParaRPr>
          </a:p>
          <a:p>
            <a:r>
              <a:rPr lang="el-GR" sz="3200" dirty="0">
                <a:latin typeface="Times New Roman" panose="02020603050405020304" pitchFamily="18" charset="0"/>
                <a:cs typeface="Times New Roman" panose="02020603050405020304" pitchFamily="18" charset="0"/>
              </a:rPr>
              <a:t>Οι «γενικευμένες» Μ.Δ. σημαίνουν πως το άτομο λειτουργεί σε ένα χαμηλότερο του μέσου όρου επίπεδο. </a:t>
            </a:r>
            <a:endParaRPr lang="el-GR" altLang="el-GR" sz="3200" dirty="0">
              <a:latin typeface="Times New Roman" pitchFamily="18" charset="0"/>
              <a:cs typeface="Times New Roman" pitchFamily="18" charset="0"/>
            </a:endParaRPr>
          </a:p>
          <a:p>
            <a:pPr lvl="1">
              <a:lnSpc>
                <a:spcPct val="90000"/>
              </a:lnSpc>
              <a:buNone/>
            </a:pPr>
            <a:endParaRPr lang="el-GR" altLang="el-GR" sz="3200" dirty="0">
              <a:latin typeface="Times New Roman" pitchFamily="18" charset="0"/>
              <a:cs typeface="Times New Roman" pitchFamily="18" charset="0"/>
            </a:endParaRPr>
          </a:p>
          <a:p>
            <a:pPr>
              <a:lnSpc>
                <a:spcPct val="90000"/>
              </a:lnSpc>
            </a:pPr>
            <a:endParaRPr lang="el-GR" altLang="el-GR" sz="3200" dirty="0">
              <a:latin typeface="Times New Roman" pitchFamily="18" charset="0"/>
              <a:cs typeface="Times New Roman" pitchFamily="18" charset="0"/>
            </a:endParaRPr>
          </a:p>
          <a:p>
            <a:endParaRPr lang="el-GR" dirty="0"/>
          </a:p>
        </p:txBody>
      </p:sp>
    </p:spTree>
    <p:extLst>
      <p:ext uri="{BB962C8B-B14F-4D97-AF65-F5344CB8AC3E}">
        <p14:creationId xmlns:p14="http://schemas.microsoft.com/office/powerpoint/2010/main" val="4614595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
            </a:r>
            <a:br>
              <a:rPr lang="el-GR" dirty="0" smtClean="0"/>
            </a:br>
            <a:r>
              <a:rPr lang="el-GR" dirty="0" smtClean="0"/>
              <a:t>Οι </a:t>
            </a:r>
            <a:r>
              <a:rPr lang="el-GR" dirty="0"/>
              <a:t>Γενικευμένες Μαθησιακές Δυσκολίες μπορεί να σχετίζονται με:</a:t>
            </a:r>
            <a:br>
              <a:rPr lang="el-GR" dirty="0"/>
            </a:br>
            <a:endParaRPr lang="el-GR" dirty="0"/>
          </a:p>
        </p:txBody>
      </p:sp>
      <p:sp>
        <p:nvSpPr>
          <p:cNvPr id="3" name="Θέση περιεχομένου 2"/>
          <p:cNvSpPr>
            <a:spLocks noGrp="1"/>
          </p:cNvSpPr>
          <p:nvPr>
            <p:ph idx="1"/>
          </p:nvPr>
        </p:nvSpPr>
        <p:spPr/>
        <p:txBody>
          <a:bodyPr>
            <a:normAutofit fontScale="85000" lnSpcReduction="20000"/>
          </a:bodyPr>
          <a:lstStyle/>
          <a:p>
            <a:r>
              <a:rPr lang="el-GR" dirty="0" smtClean="0"/>
              <a:t>εγκεφαλικές </a:t>
            </a:r>
            <a:r>
              <a:rPr lang="el-GR" dirty="0"/>
              <a:t>βλάβες</a:t>
            </a:r>
          </a:p>
          <a:p>
            <a:r>
              <a:rPr lang="el-GR" dirty="0"/>
              <a:t>χαμηλή ή οριακά χαμηλή νοημοσύνη</a:t>
            </a:r>
          </a:p>
          <a:p>
            <a:r>
              <a:rPr lang="el-GR" dirty="0"/>
              <a:t>σοβαρές αισθητηριακές βλάβες (τύφλωση, κώφωση, </a:t>
            </a:r>
            <a:r>
              <a:rPr lang="el-GR" dirty="0" err="1"/>
              <a:t>βαρυκοΐα</a:t>
            </a:r>
            <a:r>
              <a:rPr lang="el-GR" dirty="0"/>
              <a:t>)</a:t>
            </a:r>
          </a:p>
          <a:p>
            <a:r>
              <a:rPr lang="el-GR" dirty="0"/>
              <a:t>ανεπαρκή σχολική εκπαίδευση</a:t>
            </a:r>
          </a:p>
          <a:p>
            <a:r>
              <a:rPr lang="el-GR" dirty="0"/>
              <a:t>ψυχολογικές – συναισθηματικές διαταραχές</a:t>
            </a:r>
          </a:p>
          <a:p>
            <a:r>
              <a:rPr lang="el-GR" dirty="0"/>
              <a:t>ανεπαρκείς περιβαλλοντολογικές συνθήκες</a:t>
            </a:r>
          </a:p>
          <a:p>
            <a:r>
              <a:rPr lang="el-GR" dirty="0"/>
              <a:t>πολιτικές και οικονομικές </a:t>
            </a:r>
            <a:r>
              <a:rPr lang="el-GR" dirty="0" smtClean="0"/>
              <a:t>μειονεξίες</a:t>
            </a:r>
          </a:p>
          <a:p>
            <a:r>
              <a:rPr lang="el-GR" dirty="0" smtClean="0"/>
              <a:t>βιοχημική </a:t>
            </a:r>
            <a:r>
              <a:rPr lang="el-GR" dirty="0" err="1"/>
              <a:t>ανισσοροπία</a:t>
            </a:r>
            <a:r>
              <a:rPr lang="el-GR" dirty="0"/>
              <a:t> λόγω χρωστικών και αρωματικών ουσιών στο διαιτολόγιο του παιδιού</a:t>
            </a:r>
          </a:p>
          <a:p>
            <a:pPr marL="0" indent="0">
              <a:buNone/>
            </a:pPr>
            <a:endParaRPr lang="el-GR" dirty="0"/>
          </a:p>
          <a:p>
            <a:endParaRPr lang="el-GR" dirty="0"/>
          </a:p>
        </p:txBody>
      </p:sp>
    </p:spTree>
    <p:extLst>
      <p:ext uri="{BB962C8B-B14F-4D97-AF65-F5344CB8AC3E}">
        <p14:creationId xmlns:p14="http://schemas.microsoft.com/office/powerpoint/2010/main" val="31426928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sp>
        <p:nvSpPr>
          <p:cNvPr id="3" name="Θέση περιεχομένου 2"/>
          <p:cNvSpPr>
            <a:spLocks noGrp="1"/>
          </p:cNvSpPr>
          <p:nvPr>
            <p:ph idx="1"/>
          </p:nvPr>
        </p:nvSpPr>
        <p:spPr/>
        <p:txBody>
          <a:bodyPr>
            <a:normAutofit/>
          </a:bodyPr>
          <a:lstStyle/>
          <a:p>
            <a:r>
              <a:rPr lang="el-GR" dirty="0"/>
              <a:t>Οι </a:t>
            </a:r>
            <a:r>
              <a:rPr lang="el-GR" u="sng" dirty="0"/>
              <a:t>Γ</a:t>
            </a:r>
            <a:r>
              <a:rPr lang="el-GR" u="sng" dirty="0" smtClean="0"/>
              <a:t>ενικές </a:t>
            </a:r>
            <a:r>
              <a:rPr lang="el-GR" u="sng" dirty="0"/>
              <a:t>Μαθησιακές </a:t>
            </a:r>
            <a:r>
              <a:rPr lang="el-GR" u="sng" dirty="0" smtClean="0"/>
              <a:t>Δυσκολίες</a:t>
            </a:r>
            <a:r>
              <a:rPr lang="el-GR" dirty="0"/>
              <a:t> συνήθως εμφανίζονται σε παιδιά που έχουν διαγνωστεί με Διάχυτες Αναπτυξιακές Διαταραχές (Αυτισμός, </a:t>
            </a:r>
            <a:r>
              <a:rPr lang="el-GR" dirty="0" err="1"/>
              <a:t>Asperger</a:t>
            </a:r>
            <a:r>
              <a:rPr lang="el-GR" dirty="0"/>
              <a:t>), σε παιδιά με νοητική υστέρηση, με Διαταραχή Ελλειμματικής Προσοχής και Υπερκινητικότητα (ΔΕΠΥ), παιδιά με Διαταραχές της Διάθεσης, αλλόγλωσσα, ή παιδιά που ζουν σε οικογενειακό περιβάλλον στερημένο από ερεθίσματα. </a:t>
            </a:r>
          </a:p>
        </p:txBody>
      </p:sp>
    </p:spTree>
    <p:extLst>
      <p:ext uri="{BB962C8B-B14F-4D97-AF65-F5344CB8AC3E}">
        <p14:creationId xmlns:p14="http://schemas.microsoft.com/office/powerpoint/2010/main" val="11745899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schemeClr val="tx2"/>
                </a:solidFill>
              </a:rPr>
              <a:t>Χαρακτηριστικά Μαθητών με ΜΔ</a:t>
            </a:r>
            <a:r>
              <a:rPr lang="el-GR" dirty="0"/>
              <a:t> </a:t>
            </a:r>
          </a:p>
        </p:txBody>
      </p:sp>
      <p:sp>
        <p:nvSpPr>
          <p:cNvPr id="3" name="Θέση περιεχομένου 2"/>
          <p:cNvSpPr>
            <a:spLocks noGrp="1"/>
          </p:cNvSpPr>
          <p:nvPr>
            <p:ph idx="1"/>
          </p:nvPr>
        </p:nvSpPr>
        <p:spPr>
          <a:xfrm>
            <a:off x="1830239" y="2574185"/>
            <a:ext cx="9601196" cy="3318936"/>
          </a:xfrm>
        </p:spPr>
        <p:txBody>
          <a:bodyPr>
            <a:normAutofit fontScale="92500" lnSpcReduction="20000"/>
          </a:bodyPr>
          <a:lstStyle/>
          <a:p>
            <a:pPr marL="0" indent="0">
              <a:buNone/>
            </a:pPr>
            <a:r>
              <a:rPr lang="el-GR" dirty="0"/>
              <a:t>Οι μαθητές με ΜΔ έχουν 1 ή περισσότερες από τις παρακάτω δυσκολίες:</a:t>
            </a:r>
          </a:p>
          <a:p>
            <a:r>
              <a:rPr lang="el-GR" dirty="0"/>
              <a:t>Δυσκολία στην Ανάγνωση </a:t>
            </a:r>
          </a:p>
          <a:p>
            <a:r>
              <a:rPr lang="el-GR" dirty="0"/>
              <a:t>Προβλήματα στη γραπτή έκφραση</a:t>
            </a:r>
          </a:p>
          <a:p>
            <a:r>
              <a:rPr lang="el-GR" dirty="0"/>
              <a:t>Προβλήματα  στα μαθηματικά </a:t>
            </a:r>
          </a:p>
          <a:p>
            <a:r>
              <a:rPr lang="el-GR" dirty="0" smtClean="0"/>
              <a:t>Προβλήματα </a:t>
            </a:r>
            <a:r>
              <a:rPr lang="el-GR" dirty="0"/>
              <a:t>στον κοινωνικό τομέα </a:t>
            </a:r>
          </a:p>
          <a:p>
            <a:r>
              <a:rPr lang="el-GR" dirty="0" smtClean="0"/>
              <a:t>Προβλήματα  </a:t>
            </a:r>
            <a:r>
              <a:rPr lang="el-GR" dirty="0"/>
              <a:t>συγκέντρωσης προσοχής και υπερκινητικότητα</a:t>
            </a:r>
          </a:p>
          <a:p>
            <a:r>
              <a:rPr lang="el-GR" dirty="0"/>
              <a:t>Χαμηλή αυτοεκτίμηση</a:t>
            </a:r>
          </a:p>
          <a:p>
            <a:r>
              <a:rPr lang="el-GR" dirty="0"/>
              <a:t>Προβλήματα συμπεριφοράς</a:t>
            </a:r>
          </a:p>
          <a:p>
            <a:endParaRPr lang="el-GR" dirty="0"/>
          </a:p>
        </p:txBody>
      </p:sp>
    </p:spTree>
    <p:extLst>
      <p:ext uri="{BB962C8B-B14F-4D97-AF65-F5344CB8AC3E}">
        <p14:creationId xmlns:p14="http://schemas.microsoft.com/office/powerpoint/2010/main" val="3802865551"/>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Οργανικό">
  <a:themeElements>
    <a:clrScheme name="Οργανικό">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Οργανικό">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Οργανικό">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226</TotalTime>
  <Words>786</Words>
  <Application>Microsoft Office PowerPoint</Application>
  <PresentationFormat>Ευρεία οθόνη</PresentationFormat>
  <Paragraphs>96</Paragraphs>
  <Slides>17</Slides>
  <Notes>0</Notes>
  <HiddenSlides>0</HiddenSlides>
  <MMClips>0</MMClips>
  <ScaleCrop>false</ScaleCrop>
  <HeadingPairs>
    <vt:vector size="6" baseType="variant">
      <vt:variant>
        <vt:lpstr>Γραμματοσειρές που χρησιμοποιούνται</vt:lpstr>
      </vt:variant>
      <vt:variant>
        <vt:i4>8</vt:i4>
      </vt:variant>
      <vt:variant>
        <vt:lpstr>Θέμα</vt:lpstr>
      </vt:variant>
      <vt:variant>
        <vt:i4>1</vt:i4>
      </vt:variant>
      <vt:variant>
        <vt:lpstr>Τίτλοι διαφανειών</vt:lpstr>
      </vt:variant>
      <vt:variant>
        <vt:i4>17</vt:i4>
      </vt:variant>
    </vt:vector>
  </HeadingPairs>
  <TitlesOfParts>
    <vt:vector size="26" baseType="lpstr">
      <vt:lpstr>Arial</vt:lpstr>
      <vt:lpstr>Calibri</vt:lpstr>
      <vt:lpstr>Courier New</vt:lpstr>
      <vt:lpstr>Garamond</vt:lpstr>
      <vt:lpstr>OpenSans-Bold</vt:lpstr>
      <vt:lpstr>OpenSans-Regular</vt:lpstr>
      <vt:lpstr>Times New Roman</vt:lpstr>
      <vt:lpstr>Wingdings</vt:lpstr>
      <vt:lpstr>Οργανικό</vt:lpstr>
      <vt:lpstr>χχ</vt:lpstr>
      <vt:lpstr>     ΤΙ ΕΙΝΑΙ ΟΙ ΜΑΘΗΣΙΑΚΕΣ ΔΥΣΚΟΛΙΕΣ </vt:lpstr>
      <vt:lpstr>ΚΑΤΗΓΟΡΙΕΣ ΜΑΘΗΣΙΑΚΩΝ ΔΥΣΚΟΛΙΩΝ</vt:lpstr>
      <vt:lpstr>ΕΙΔΙΚΕΣ ΜΑΘΗΣΙΑΚΕΣ ΔΥΣΚΟΛΙΕΣ Ε.Μ.Δ</vt:lpstr>
      <vt:lpstr>Ειδικές Μαθησιακές Δυσκολίες Ε.Μ.Δ</vt:lpstr>
      <vt:lpstr> Γενικευμένες  Μαθησιακές Δυσκολίες Γ.Μ.Δ</vt:lpstr>
      <vt:lpstr> Οι Γενικευμένες Μαθησιακές Δυσκολίες μπορεί να σχετίζονται με: </vt:lpstr>
      <vt:lpstr>Παρουσίαση του PowerPoint</vt:lpstr>
      <vt:lpstr>Χαρακτηριστικά Μαθητών με ΜΔ </vt:lpstr>
      <vt:lpstr>Διάγνωση</vt:lpstr>
      <vt:lpstr> Αντιμετώπιση των Μαθησιακών Δυσκολιών </vt:lpstr>
      <vt:lpstr>Εκπαιδευτικές Προσεγγίσεις</vt:lpstr>
      <vt:lpstr>Εκπαιδευτικές Προσεγγίσεις</vt:lpstr>
      <vt:lpstr>Εκπαιδευτικές Προσεγγίσεις</vt:lpstr>
      <vt:lpstr>Εκπαιδευτικές Προσεγγίσεις</vt:lpstr>
      <vt:lpstr>ΒΙΒΛΙΟΓΡΑΦΙΑ </vt:lpstr>
      <vt:lpstr>Παρουσίαση του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Λογαριασμός Microsoft</dc:creator>
  <cp:lastModifiedBy>Λογαριασμός Microsoft</cp:lastModifiedBy>
  <cp:revision>21</cp:revision>
  <dcterms:created xsi:type="dcterms:W3CDTF">2023-01-02T18:17:23Z</dcterms:created>
  <dcterms:modified xsi:type="dcterms:W3CDTF">2023-01-06T12:02:21Z</dcterms:modified>
</cp:coreProperties>
</file>