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0" r:id="rId3"/>
    <p:sldId id="258" r:id="rId4"/>
    <p:sldId id="259" r:id="rId5"/>
    <p:sldId id="265" r:id="rId6"/>
    <p:sldId id="257" r:id="rId7"/>
    <p:sldId id="263" r:id="rId8"/>
    <p:sldId id="278" r:id="rId9"/>
    <p:sldId id="279" r:id="rId10"/>
    <p:sldId id="280" r:id="rId11"/>
    <p:sldId id="264" r:id="rId12"/>
    <p:sldId id="268" r:id="rId13"/>
    <p:sldId id="269" r:id="rId14"/>
    <p:sldId id="277" r:id="rId15"/>
    <p:sldId id="272"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3" autoAdjust="0"/>
    <p:restoredTop sz="94660"/>
  </p:normalViewPr>
  <p:slideViewPr>
    <p:cSldViewPr snapToGrid="0">
      <p:cViewPr varScale="1">
        <p:scale>
          <a:sx n="87" d="100"/>
          <a:sy n="87" d="100"/>
        </p:scale>
        <p:origin x="9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117369-3C63-4FF4-A447-814B634C5BD1}" type="datetimeFigureOut">
              <a:rPr lang="el-GR" smtClean="0"/>
              <a:t>19/2/2023</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3B78F0-32C5-47E4-9597-79A1BFC9050B}" type="slidenum">
              <a:rPr lang="el-GR" smtClean="0"/>
              <a:t>‹#›</a:t>
            </a:fld>
            <a:endParaRPr lang="el-GR"/>
          </a:p>
        </p:txBody>
      </p:sp>
    </p:spTree>
    <p:extLst>
      <p:ext uri="{BB962C8B-B14F-4D97-AF65-F5344CB8AC3E}">
        <p14:creationId xmlns:p14="http://schemas.microsoft.com/office/powerpoint/2010/main" val="24523340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292221E-F384-48AF-8D96-438AA3CEE1F9}" type="datetimeFigureOut">
              <a:rPr lang="el-GR" smtClean="0"/>
              <a:t>19/2/2023</a:t>
            </a:fld>
            <a:endParaRPr lang="el-G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123A4DCE-7BBA-4406-B546-E8B32C43CAB2}" type="slidenum">
              <a:rPr lang="el-GR" smtClean="0"/>
              <a:t>‹#›</a:t>
            </a:fld>
            <a:endParaRPr lang="el-G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58631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92221E-F384-48AF-8D96-438AA3CEE1F9}" type="datetimeFigureOut">
              <a:rPr lang="el-GR" smtClean="0"/>
              <a:t>19/2/2023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1082197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92221E-F384-48AF-8D96-438AA3CEE1F9}" type="datetimeFigureOut">
              <a:rPr lang="el-GR" smtClean="0"/>
              <a:t>19/2/2023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4225780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E292221E-F384-48AF-8D96-438AA3CEE1F9}" type="datetimeFigureOut">
              <a:rPr lang="el-GR" smtClean="0"/>
              <a:t>19/2/2023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53858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E292221E-F384-48AF-8D96-438AA3CEE1F9}" type="datetimeFigureOut">
              <a:rPr lang="el-GR" smtClean="0"/>
              <a:t>19/2/2023</a:t>
            </a:fld>
            <a:endParaRPr lang="el-G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123A4DCE-7BBA-4406-B546-E8B32C43CAB2}" type="slidenum">
              <a:rPr lang="el-GR" smtClean="0"/>
              <a:t>‹#›</a:t>
            </a:fld>
            <a:endParaRPr lang="el-G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2145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smtClean="0"/>
              <a:t>Στυλ κύριου τίτλου</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E292221E-F384-48AF-8D96-438AA3CEE1F9}" type="datetimeFigureOut">
              <a:rPr lang="el-GR" smtClean="0"/>
              <a:t>19/2/2023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10699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E292221E-F384-48AF-8D96-438AA3CEE1F9}" type="datetimeFigureOut">
              <a:rPr lang="el-GR" smtClean="0"/>
              <a:t>19/2/2023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383607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E292221E-F384-48AF-8D96-438AA3CEE1F9}" type="datetimeFigureOut">
              <a:rPr lang="el-GR" smtClean="0"/>
              <a:t>19/2/2023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2042789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2221E-F384-48AF-8D96-438AA3CEE1F9}" type="datetimeFigureOut">
              <a:rPr lang="el-GR" smtClean="0"/>
              <a:t>19/2/2023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23A4DCE-7BBA-4406-B546-E8B32C43CAB2}" type="slidenum">
              <a:rPr lang="el-GR" smtClean="0"/>
              <a:t>‹#›</a:t>
            </a:fld>
            <a:endParaRPr lang="el-GR"/>
          </a:p>
        </p:txBody>
      </p:sp>
    </p:spTree>
    <p:extLst>
      <p:ext uri="{BB962C8B-B14F-4D97-AF65-F5344CB8AC3E}">
        <p14:creationId xmlns:p14="http://schemas.microsoft.com/office/powerpoint/2010/main" val="283415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92221E-F384-48AF-8D96-438AA3CEE1F9}" type="datetimeFigureOut">
              <a:rPr lang="el-GR" smtClean="0"/>
              <a:t>19/2/2023</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23A4DCE-7BBA-4406-B546-E8B32C43CAB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85822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E292221E-F384-48AF-8D96-438AA3CEE1F9}" type="datetimeFigureOut">
              <a:rPr lang="el-GR" smtClean="0"/>
              <a:t>19/2/2023</a:t>
            </a:fld>
            <a:endParaRPr lang="el-G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123A4DCE-7BBA-4406-B546-E8B32C43CAB2}" type="slidenum">
              <a:rPr lang="el-GR" smtClean="0"/>
              <a:t>‹#›</a:t>
            </a:fld>
            <a:endParaRPr lang="el-G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4213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E292221E-F384-48AF-8D96-438AA3CEE1F9}" type="datetimeFigureOut">
              <a:rPr lang="el-GR" smtClean="0"/>
              <a:t>19/2/2023</a:t>
            </a:fld>
            <a:endParaRPr lang="el-G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123A4DCE-7BBA-4406-B546-E8B32C43CAB2}" type="slidenum">
              <a:rPr lang="el-GR" smtClean="0"/>
              <a:t>‹#›</a:t>
            </a:fld>
            <a:endParaRPr lang="el-G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89689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903785" y="1788454"/>
            <a:ext cx="7086600" cy="2098226"/>
          </a:xfrm>
        </p:spPr>
        <p:txBody>
          <a:bodyPr/>
          <a:lstStyle/>
          <a:p>
            <a:r>
              <a:rPr lang="el-GR" sz="6600" dirty="0" err="1" smtClean="0"/>
              <a:t>Οριακη</a:t>
            </a:r>
            <a:r>
              <a:rPr lang="el-GR" sz="6600" dirty="0" smtClean="0"/>
              <a:t>         νοημ0συνη</a:t>
            </a:r>
            <a:endParaRPr lang="el-GR" sz="6600" dirty="0"/>
          </a:p>
        </p:txBody>
      </p:sp>
      <p:sp>
        <p:nvSpPr>
          <p:cNvPr id="3" name="Υπότιτλος 2"/>
          <p:cNvSpPr>
            <a:spLocks noGrp="1"/>
          </p:cNvSpPr>
          <p:nvPr>
            <p:ph type="subTitle" idx="1"/>
          </p:nvPr>
        </p:nvSpPr>
        <p:spPr>
          <a:xfrm rot="7607603">
            <a:off x="3624099" y="6882036"/>
            <a:ext cx="45719" cy="45719"/>
          </a:xfrm>
        </p:spPr>
        <p:txBody>
          <a:bodyPr>
            <a:normAutofit fontScale="25000" lnSpcReduction="20000"/>
          </a:bodyPr>
          <a:lstStyle/>
          <a:p>
            <a:endParaRPr lang="el-GR"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980" y="0"/>
            <a:ext cx="5719312" cy="6858000"/>
          </a:xfrm>
          <a:prstGeom prst="rect">
            <a:avLst/>
          </a:prstGeom>
        </p:spPr>
      </p:pic>
    </p:spTree>
    <p:extLst>
      <p:ext uri="{BB962C8B-B14F-4D97-AF65-F5344CB8AC3E}">
        <p14:creationId xmlns:p14="http://schemas.microsoft.com/office/powerpoint/2010/main" val="764928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25284" y="337113"/>
            <a:ext cx="9739222" cy="1240838"/>
          </a:xfrm>
        </p:spPr>
        <p:txBody>
          <a:bodyPr>
            <a:normAutofit/>
          </a:bodyPr>
          <a:lstStyle/>
          <a:p>
            <a:r>
              <a:rPr lang="en-US" sz="2400" b="1" dirty="0" smtClean="0"/>
              <a:t>        </a:t>
            </a:r>
            <a:r>
              <a:rPr lang="el-GR" sz="2800" b="1" dirty="0" smtClean="0"/>
              <a:t>Γνωστικά </a:t>
            </a:r>
            <a:r>
              <a:rPr lang="el-GR" sz="2800" b="1" dirty="0"/>
              <a:t>ελλείμματα μαθητών με Οριακή Νοημοσύνη</a:t>
            </a:r>
          </a:p>
        </p:txBody>
      </p:sp>
      <p:sp>
        <p:nvSpPr>
          <p:cNvPr id="3" name="Θέση περιεχομένου 2"/>
          <p:cNvSpPr>
            <a:spLocks noGrp="1"/>
          </p:cNvSpPr>
          <p:nvPr>
            <p:ph idx="1"/>
          </p:nvPr>
        </p:nvSpPr>
        <p:spPr>
          <a:xfrm>
            <a:off x="1414731" y="957532"/>
            <a:ext cx="9670211" cy="5132716"/>
          </a:xfrm>
        </p:spPr>
        <p:txBody>
          <a:bodyPr>
            <a:noAutofit/>
          </a:bodyPr>
          <a:lstStyle/>
          <a:p>
            <a:pPr algn="just"/>
            <a:r>
              <a:rPr lang="el-GR" dirty="0"/>
              <a:t>Οι μαθητές με οριακή νοημοσύνη παρουσιάζουν προβλήματα στην προσοχή, αυτοσυγκέντρωση, στη βραχύχρονη μνήμη, στους μηχανισμούς κωδικοποίησης/αποθήκευσης των </a:t>
            </a:r>
            <a:r>
              <a:rPr lang="el-GR" dirty="0" smtClean="0"/>
              <a:t>ερεθισμάτων</a:t>
            </a:r>
            <a:r>
              <a:rPr lang="en-US" dirty="0" smtClean="0"/>
              <a:t>. </a:t>
            </a:r>
            <a:r>
              <a:rPr lang="el-GR" dirty="0" smtClean="0"/>
              <a:t>Η </a:t>
            </a:r>
            <a:r>
              <a:rPr lang="el-GR" dirty="0"/>
              <a:t>προσέγγιση τους όσον αφορά τη μάθηση είναι παθητική και έχουν την τάση να χρησιμοποιούν τη μέθοδο της </a:t>
            </a:r>
            <a:r>
              <a:rPr lang="el-GR" dirty="0" smtClean="0"/>
              <a:t>απομνημόνευσης. </a:t>
            </a:r>
            <a:r>
              <a:rPr lang="el-GR" dirty="0"/>
              <a:t>Ο μαθητής με οριακή νοημοσύνη μαθαίνει με πιο αργό ρυθμό, λόγω κυρίως των μνημονικών διαταραχών και της έλλειψης μηχανισμών αποθήκευσης και κωδικοποίησης των </a:t>
            </a:r>
            <a:r>
              <a:rPr lang="el-GR" dirty="0" smtClean="0"/>
              <a:t>πληροφοριών.</a:t>
            </a:r>
            <a:r>
              <a:rPr lang="el-GR" dirty="0"/>
              <a:t> Μερικοί μαθητές παρουσιάζουν στοιχεία </a:t>
            </a:r>
            <a:r>
              <a:rPr lang="el-GR" dirty="0" err="1"/>
              <a:t>υπερκινητικότητας</a:t>
            </a:r>
            <a:r>
              <a:rPr lang="el-GR" dirty="0"/>
              <a:t>, ευερεθιστότητα, διακυμάνσεις στη συμπεριφορά και αστάθεια στην προσοχή, χαρακτηριστικά τα οποία παρουσιάζονται κυρίως στο σχολικό </a:t>
            </a:r>
            <a:r>
              <a:rPr lang="el-GR" dirty="0" smtClean="0"/>
              <a:t>πλαίσιο. </a:t>
            </a:r>
            <a:r>
              <a:rPr lang="el-GR" dirty="0"/>
              <a:t>Οι μαθητές με οριακή νοημοσύνη εμφανίζουν μια συναισθηματική ανισορροπία όταν έρχονται αντιμέτωποι με εξωτερικές πιέσεις (πχ </a:t>
            </a:r>
            <a:r>
              <a:rPr lang="el-GR" dirty="0" err="1"/>
              <a:t>αξιολογητικές</a:t>
            </a:r>
            <a:r>
              <a:rPr lang="el-GR" dirty="0"/>
              <a:t> διαδικασίες στο σχολείο) ή εσωτερικά γεγονότα τα οποία μπορούν να διαταράξουν την ισορροπία του </a:t>
            </a:r>
            <a:r>
              <a:rPr lang="el-GR" dirty="0" smtClean="0"/>
              <a:t>ατόμου. </a:t>
            </a:r>
            <a:r>
              <a:rPr lang="el-GR" dirty="0"/>
              <a:t>Οι μαθητές με οριακή νοημοσύνη παρουσιάζουν χαμηλή αυτοεκτίμηση, λόγω του ότι αντιλαμβάνονται έναν ανίκανο </a:t>
            </a:r>
            <a:r>
              <a:rPr lang="el-GR" dirty="0" smtClean="0"/>
              <a:t>εαυτό. </a:t>
            </a:r>
            <a:r>
              <a:rPr lang="el-GR" dirty="0"/>
              <a:t>Βρίσκονται σε κίνδυνο για την παρουσίαση συμπτωμάτων κατάθλιψης, διότι αντιλαμβάνονται ότι οι συνομήλικοί τους δύνανται να ολοκληρώσουν τα καθήκοντα και τις εργασίες που τους </a:t>
            </a:r>
            <a:r>
              <a:rPr lang="el-GR" dirty="0" smtClean="0"/>
              <a:t>αναθέτουν ενώ οι ίδιοι δεν μπορούν.</a:t>
            </a:r>
            <a:r>
              <a:rPr lang="el-GR" dirty="0"/>
              <a:t/>
            </a:r>
            <a:br>
              <a:rPr lang="el-GR" dirty="0"/>
            </a:br>
            <a:endParaRPr lang="el-GR" dirty="0"/>
          </a:p>
        </p:txBody>
      </p:sp>
    </p:spTree>
    <p:extLst>
      <p:ext uri="{BB962C8B-B14F-4D97-AF65-F5344CB8AC3E}">
        <p14:creationId xmlns:p14="http://schemas.microsoft.com/office/powerpoint/2010/main" val="1222166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r>
              <a:rPr lang="el-GR" dirty="0" smtClean="0"/>
              <a:t>Διάγνωση οριακής νοημοσύνης</a:t>
            </a:r>
            <a:endParaRPr lang="el-GR" dirty="0"/>
          </a:p>
        </p:txBody>
      </p:sp>
      <p:sp>
        <p:nvSpPr>
          <p:cNvPr id="3" name="Θέση περιεχομένου 2"/>
          <p:cNvSpPr>
            <a:spLocks noGrp="1"/>
          </p:cNvSpPr>
          <p:nvPr>
            <p:ph idx="1"/>
          </p:nvPr>
        </p:nvSpPr>
        <p:spPr>
          <a:xfrm>
            <a:off x="793629" y="1043795"/>
            <a:ext cx="5679059" cy="5633049"/>
          </a:xfrm>
        </p:spPr>
        <p:txBody>
          <a:bodyPr>
            <a:noAutofit/>
          </a:bodyPr>
          <a:lstStyle/>
          <a:p>
            <a:pPr marL="0" indent="0">
              <a:buNone/>
            </a:pPr>
            <a:endParaRPr lang="en-US" dirty="0" smtClean="0"/>
          </a:p>
          <a:p>
            <a:pPr marL="0" indent="0" algn="just">
              <a:buNone/>
            </a:pPr>
            <a:r>
              <a:rPr lang="el-GR" sz="1800" dirty="0" smtClean="0"/>
              <a:t>Είναι σημαντικό </a:t>
            </a:r>
            <a:r>
              <a:rPr lang="el-GR" sz="1800" dirty="0"/>
              <a:t>η αξιολόγηση να γίνεται </a:t>
            </a:r>
            <a:r>
              <a:rPr lang="el-GR" sz="1800" dirty="0" smtClean="0"/>
              <a:t>έγκαιρα</a:t>
            </a:r>
            <a:r>
              <a:rPr lang="en-US" sz="1800" dirty="0" smtClean="0"/>
              <a:t> </a:t>
            </a:r>
            <a:r>
              <a:rPr lang="el-GR" sz="1800" dirty="0" smtClean="0"/>
              <a:t>με κατάλληλη </a:t>
            </a:r>
            <a:r>
              <a:rPr lang="el-GR" sz="1800" dirty="0"/>
              <a:t>παρέμβαση </a:t>
            </a:r>
            <a:r>
              <a:rPr lang="el-GR" sz="1800" dirty="0" smtClean="0"/>
              <a:t>ώστε </a:t>
            </a:r>
            <a:r>
              <a:rPr lang="el-GR" sz="1800" dirty="0"/>
              <a:t>ένα παιδί που είναι </a:t>
            </a:r>
            <a:r>
              <a:rPr lang="el-GR" sz="1800" dirty="0" err="1"/>
              <a:t>βραδυμαθές</a:t>
            </a:r>
            <a:r>
              <a:rPr lang="el-GR" sz="1800" dirty="0"/>
              <a:t> να μη μείνει πίσω και αντιμετωπίσει άλλους είδους προβλήματα (π.χ. περιορισμένο μορφωτικό επίπεδο, χαμηλή </a:t>
            </a:r>
            <a:r>
              <a:rPr lang="el-GR" sz="1800" dirty="0" smtClean="0"/>
              <a:t>αυτοεκτίμηση</a:t>
            </a:r>
            <a:r>
              <a:rPr lang="en-US" sz="1800" dirty="0" smtClean="0"/>
              <a:t>, </a:t>
            </a:r>
            <a:r>
              <a:rPr lang="el-GR" sz="1800" dirty="0" smtClean="0"/>
              <a:t>ανασφάλεια)</a:t>
            </a:r>
            <a:r>
              <a:rPr lang="en-US" sz="1800" dirty="0" smtClean="0"/>
              <a:t>. </a:t>
            </a:r>
            <a:r>
              <a:rPr lang="el-GR" sz="1800" dirty="0" smtClean="0"/>
              <a:t>Πέρα </a:t>
            </a:r>
            <a:r>
              <a:rPr lang="el-GR" sz="1800" dirty="0"/>
              <a:t>από τις ελλείψεις στην εκπαίδευσή του, ο κίνδυνος που προκύπτει από μια καθυστερημένη διάγνωση, είναι να αναπτύξει το παιδί ψυχικές διαταραχές, ανάλογα και με το πόσο έντονα και για πόσον καιρό βιώνει την αίσθηση πως υστερεί σε σχέση με τους </a:t>
            </a:r>
            <a:r>
              <a:rPr lang="el-GR" sz="1800" dirty="0" smtClean="0"/>
              <a:t>συμμαθητές του</a:t>
            </a:r>
            <a:r>
              <a:rPr lang="el-GR" sz="1800" dirty="0"/>
              <a:t>.</a:t>
            </a:r>
            <a:br>
              <a:rPr lang="el-GR" sz="1800" dirty="0"/>
            </a:br>
            <a:r>
              <a:rPr lang="el-GR" sz="1800" dirty="0" smtClean="0"/>
              <a:t> </a:t>
            </a:r>
            <a:r>
              <a:rPr lang="el-GR" sz="1800" dirty="0" err="1"/>
              <a:t>Γι΄αυτό</a:t>
            </a:r>
            <a:r>
              <a:rPr lang="el-GR" sz="1800" dirty="0"/>
              <a:t> θα πρέπει οι γονείς να βρίσκονται σε εγρήγορση και να μην αγνοούν σημάδια όπως </a:t>
            </a:r>
            <a:r>
              <a:rPr lang="el-GR" sz="1800" b="1" dirty="0"/>
              <a:t>καθυστέρηση λόγου ή αδυναμία εκτέλεσης οδηγιών, αδυναμία στα μαθητικά καθήκοντα, έντονη ανασφάλεια και χαμηλή </a:t>
            </a:r>
            <a:r>
              <a:rPr lang="el-GR" sz="1800" b="1" dirty="0" smtClean="0"/>
              <a:t>αυτοεκτίμηση</a:t>
            </a:r>
            <a:r>
              <a:rPr lang="en-US" sz="1800" b="1" dirty="0" smtClean="0"/>
              <a:t>.</a:t>
            </a:r>
            <a:r>
              <a:rPr lang="el-GR" sz="1800" b="1" dirty="0" smtClean="0"/>
              <a:t> </a:t>
            </a:r>
            <a:endParaRPr lang="el-GR" sz="1800" b="1"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2689" y="1484928"/>
            <a:ext cx="5719311" cy="4526498"/>
          </a:xfrm>
          <a:prstGeom prst="rect">
            <a:avLst/>
          </a:prstGeom>
        </p:spPr>
      </p:pic>
    </p:spTree>
    <p:extLst>
      <p:ext uri="{BB962C8B-B14F-4D97-AF65-F5344CB8AC3E}">
        <p14:creationId xmlns:p14="http://schemas.microsoft.com/office/powerpoint/2010/main" val="1467182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70008" y="181156"/>
            <a:ext cx="9402792" cy="595221"/>
          </a:xfrm>
        </p:spPr>
        <p:txBody>
          <a:bodyPr>
            <a:noAutofit/>
          </a:bodyPr>
          <a:lstStyle/>
          <a:p>
            <a:r>
              <a:rPr lang="el-GR" sz="3600" b="1" dirty="0"/>
              <a:t>Πώς μπορούμε να την </a:t>
            </a:r>
            <a:r>
              <a:rPr lang="el-GR" sz="3600" b="1" dirty="0" smtClean="0"/>
              <a:t>εντοπίσουμε</a:t>
            </a:r>
            <a:r>
              <a:rPr lang="en-US" sz="3600" b="1" dirty="0" smtClean="0"/>
              <a:t> ;</a:t>
            </a:r>
            <a:r>
              <a:rPr lang="el-GR" sz="3600" b="1" dirty="0"/>
              <a:t/>
            </a:r>
            <a:br>
              <a:rPr lang="el-GR" sz="3600" b="1" dirty="0"/>
            </a:br>
            <a:endParaRPr lang="el-GR" sz="3600" dirty="0"/>
          </a:p>
        </p:txBody>
      </p:sp>
      <p:sp>
        <p:nvSpPr>
          <p:cNvPr id="3" name="Θέση περιεχομένου 2"/>
          <p:cNvSpPr>
            <a:spLocks noGrp="1"/>
          </p:cNvSpPr>
          <p:nvPr>
            <p:ph idx="1"/>
          </p:nvPr>
        </p:nvSpPr>
        <p:spPr>
          <a:xfrm>
            <a:off x="948907" y="698740"/>
            <a:ext cx="10757138" cy="6461185"/>
          </a:xfrm>
        </p:spPr>
        <p:txBody>
          <a:bodyPr>
            <a:noAutofit/>
          </a:bodyPr>
          <a:lstStyle/>
          <a:p>
            <a:pPr>
              <a:buFont typeface="Wingdings" panose="05000000000000000000" pitchFamily="2" charset="2"/>
              <a:buChar char="§"/>
            </a:pPr>
            <a:r>
              <a:rPr lang="el-GR" sz="1600" dirty="0"/>
              <a:t>Πολλές φορές, λόγω των περιορισμένων ενδείξεων οι γονείς αδυνατούν, να αναγνωρίσουν την κατάσταση έως τα πρώτα σχολικά χρόνια. Αν δεν γίνει διάγνωση μέσω αξιολόγησης, </a:t>
            </a:r>
            <a:r>
              <a:rPr lang="el-GR" sz="1600" b="1" dirty="0"/>
              <a:t>είναι πιθανό να μην αντιληφθούμε εγκαίρως ότι ένα παιδί έχει οριακή νοημοσύνη, αφού δεν παρουσιάζει πρώιμα σημάδια υστέρηση</a:t>
            </a:r>
            <a:r>
              <a:rPr lang="el-GR" sz="1600" dirty="0"/>
              <a:t>ς στην κινητική και νοητική του ανάπτυξη. Κοινωνικά, πάλι, τα </a:t>
            </a:r>
            <a:r>
              <a:rPr lang="el-GR" sz="1600" dirty="0" err="1"/>
              <a:t>βραδυμαθή</a:t>
            </a:r>
            <a:r>
              <a:rPr lang="el-GR" sz="1600" dirty="0"/>
              <a:t> παιδιά δεν παρουσιάζουν εύκολα συμπεριφορές που μπορεί να τραβήξουν την προσοχή (είτε στην τάξη είτε εκτός) προκαλώντας την ανησυχία δασκάλων και γονιών</a:t>
            </a:r>
            <a:r>
              <a:rPr lang="el-GR" sz="1600" dirty="0" smtClean="0"/>
              <a:t>.</a:t>
            </a:r>
            <a:endParaRPr lang="en-US" sz="1600" dirty="0" smtClean="0"/>
          </a:p>
          <a:p>
            <a:pPr>
              <a:buFont typeface="Wingdings" panose="05000000000000000000" pitchFamily="2" charset="2"/>
              <a:buChar char="§"/>
            </a:pPr>
            <a:r>
              <a:rPr lang="el-GR" sz="1600" dirty="0"/>
              <a:t>Όταν δεν παρουσιάσουν σημάδια </a:t>
            </a:r>
            <a:r>
              <a:rPr lang="el-GR" sz="1600" dirty="0" err="1"/>
              <a:t>βραδυμάθειας</a:t>
            </a:r>
            <a:r>
              <a:rPr lang="el-GR" sz="1600" dirty="0"/>
              <a:t> από νωρίς, συχνά περνούν απαρατήρητα ώσπου να φτάσουν σε μια ηλικία (τέλη δημοτικού, αρχές γυμνασίου) που φαίνεται πιο έντονα πως υστερούν σε σχέση με τα παιδιά της ηλικίας </a:t>
            </a:r>
            <a:r>
              <a:rPr lang="el-GR" sz="1600" dirty="0" smtClean="0"/>
              <a:t>τους</a:t>
            </a:r>
            <a:r>
              <a:rPr lang="en-US" sz="1600" dirty="0" smtClean="0"/>
              <a:t>.</a:t>
            </a:r>
            <a:r>
              <a:rPr lang="el-GR" sz="1600" dirty="0" smtClean="0"/>
              <a:t> </a:t>
            </a:r>
            <a:r>
              <a:rPr lang="el-GR" sz="1600" dirty="0"/>
              <a:t>Οι γονείς οφείλουν να κινητοποιηθούν αν οποιαδήποτε στιγμή στα χρόνια της ανάπτυξής του (0-16 ετών) το παιδί </a:t>
            </a:r>
            <a:r>
              <a:rPr lang="el-GR" sz="1600" dirty="0" smtClean="0"/>
              <a:t>παρουσιάσει</a:t>
            </a:r>
            <a:r>
              <a:rPr lang="en-US" sz="1600" dirty="0" smtClean="0"/>
              <a:t> </a:t>
            </a:r>
            <a:r>
              <a:rPr lang="el-GR" sz="1600" dirty="0" smtClean="0"/>
              <a:t>ανησυχητικά γνωρίσματα.</a:t>
            </a:r>
            <a:endParaRPr lang="en-US" sz="1600" dirty="0"/>
          </a:p>
          <a:p>
            <a:r>
              <a:rPr lang="el-GR" sz="1600" dirty="0" smtClean="0"/>
              <a:t>Ως γνωρίσματα φαίνονται </a:t>
            </a:r>
            <a:r>
              <a:rPr lang="en-US" sz="1600" dirty="0" smtClean="0"/>
              <a:t>:</a:t>
            </a:r>
          </a:p>
          <a:p>
            <a:pPr>
              <a:buFont typeface="Wingdings" panose="05000000000000000000" pitchFamily="2" charset="2"/>
              <a:buChar char="q"/>
            </a:pPr>
            <a:r>
              <a:rPr lang="el-GR" sz="1600" b="1" dirty="0" smtClean="0"/>
              <a:t>Χαμηλές </a:t>
            </a:r>
            <a:r>
              <a:rPr lang="el-GR" sz="1600" b="1" dirty="0"/>
              <a:t>επιδόσεις ταυτόχρονα σε όλα τα μαθήματα. </a:t>
            </a:r>
            <a:r>
              <a:rPr lang="el-GR" sz="1600" b="1" dirty="0" smtClean="0"/>
              <a:t>       </a:t>
            </a:r>
            <a:r>
              <a:rPr lang="el-GR" sz="2400" b="1" dirty="0" smtClean="0"/>
              <a:t>□ </a:t>
            </a:r>
            <a:r>
              <a:rPr lang="el-GR" sz="1600" b="1" dirty="0" smtClean="0"/>
              <a:t>Τάση </a:t>
            </a:r>
            <a:r>
              <a:rPr lang="el-GR" sz="1600" b="1" dirty="0"/>
              <a:t>να απομνημονεύει μηχανικά χωρίς να καταλαβαίνει.</a:t>
            </a:r>
            <a:endParaRPr lang="en-US" sz="1600" b="1" dirty="0" smtClean="0"/>
          </a:p>
          <a:p>
            <a:pPr>
              <a:buFont typeface="Wingdings" panose="05000000000000000000" pitchFamily="2" charset="2"/>
              <a:buChar char="q"/>
            </a:pPr>
            <a:r>
              <a:rPr lang="el-GR" sz="1600" b="1" dirty="0" smtClean="0"/>
              <a:t>Αδυναμία </a:t>
            </a:r>
            <a:r>
              <a:rPr lang="el-GR" sz="1600" b="1" dirty="0"/>
              <a:t>να περάσει σε επόμενη τάξη του Δημοτικού. </a:t>
            </a:r>
            <a:r>
              <a:rPr lang="el-GR" sz="1600" b="1" dirty="0" smtClean="0"/>
              <a:t>     </a:t>
            </a:r>
            <a:r>
              <a:rPr lang="el-GR" sz="2400" b="1" dirty="0" smtClean="0"/>
              <a:t>□ </a:t>
            </a:r>
            <a:r>
              <a:rPr lang="el-GR" sz="1600" b="1" dirty="0" smtClean="0"/>
              <a:t>Βραχυπρόθεσμη </a:t>
            </a:r>
            <a:r>
              <a:rPr lang="el-GR" sz="1600" b="1" dirty="0"/>
              <a:t>μνήμη και στη μνήμη </a:t>
            </a:r>
            <a:r>
              <a:rPr lang="el-GR" sz="1600" b="1" dirty="0" smtClean="0"/>
              <a:t>εργασίας  </a:t>
            </a:r>
            <a:endParaRPr lang="el-GR" sz="1600" dirty="0"/>
          </a:p>
          <a:p>
            <a:pPr>
              <a:buFont typeface="Wingdings" panose="05000000000000000000" pitchFamily="2" charset="2"/>
              <a:buChar char="q"/>
            </a:pPr>
            <a:r>
              <a:rPr lang="el-GR" sz="1600" b="1" dirty="0"/>
              <a:t>Δυσκολία στον λόγο ή την κατανόηση οδηγιών. </a:t>
            </a:r>
            <a:r>
              <a:rPr lang="el-GR" sz="1600" b="1" dirty="0" smtClean="0"/>
              <a:t>                  </a:t>
            </a:r>
            <a:r>
              <a:rPr lang="el-GR" sz="2400" b="1" dirty="0" smtClean="0"/>
              <a:t>□</a:t>
            </a:r>
            <a:r>
              <a:rPr lang="el-GR" sz="1600" b="1" dirty="0" smtClean="0"/>
              <a:t> Χαμηλή </a:t>
            </a:r>
            <a:r>
              <a:rPr lang="el-GR" sz="1600" b="1" dirty="0"/>
              <a:t>αυτοεκτίμηση και έντονη ανασφάλεια</a:t>
            </a:r>
            <a:endParaRPr lang="el-GR" sz="1600" dirty="0"/>
          </a:p>
          <a:p>
            <a:pPr>
              <a:buFont typeface="Wingdings" panose="05000000000000000000" pitchFamily="2" charset="2"/>
              <a:buChar char="q"/>
            </a:pPr>
            <a:r>
              <a:rPr lang="el-GR" sz="1600" b="1" dirty="0" smtClean="0"/>
              <a:t>Περιορισμένη κατανόηση κατά την ανάγνωση                  </a:t>
            </a:r>
            <a:r>
              <a:rPr lang="el-GR" b="1" dirty="0" smtClean="0"/>
              <a:t> </a:t>
            </a:r>
            <a:r>
              <a:rPr lang="el-GR" sz="2400" b="1" dirty="0" smtClean="0"/>
              <a:t> □  </a:t>
            </a:r>
            <a:r>
              <a:rPr lang="el-GR" sz="1600" b="1" dirty="0" smtClean="0"/>
              <a:t>Διαταραχές </a:t>
            </a:r>
            <a:r>
              <a:rPr lang="el-GR" sz="1600" b="1" dirty="0"/>
              <a:t>άγχους και </a:t>
            </a:r>
            <a:r>
              <a:rPr lang="el-GR" sz="1600" b="1" dirty="0" smtClean="0"/>
              <a:t>συμπεριφοράς</a:t>
            </a:r>
            <a:endParaRPr lang="el-GR" sz="1600" b="1" dirty="0"/>
          </a:p>
          <a:p>
            <a:pPr>
              <a:buFont typeface="Wingdings" panose="05000000000000000000" pitchFamily="2" charset="2"/>
              <a:buChar char="q"/>
            </a:pPr>
            <a:r>
              <a:rPr lang="el-GR" sz="1600" b="1" dirty="0" smtClean="0"/>
              <a:t> Δυσκολία </a:t>
            </a:r>
            <a:r>
              <a:rPr lang="el-GR" sz="1600" b="1" dirty="0"/>
              <a:t>ανάπτυξης διαπροσωπικών </a:t>
            </a:r>
            <a:r>
              <a:rPr lang="el-GR" sz="1600" b="1" dirty="0" smtClean="0"/>
              <a:t>σχέσεων</a:t>
            </a:r>
            <a:r>
              <a:rPr lang="el-GR" sz="1600" dirty="0"/>
              <a:t> </a:t>
            </a:r>
            <a:r>
              <a:rPr lang="el-GR" sz="1600" dirty="0" smtClean="0"/>
              <a:t>                  </a:t>
            </a:r>
            <a:r>
              <a:rPr lang="el-GR" sz="2400" b="1" dirty="0" smtClean="0"/>
              <a:t>□</a:t>
            </a:r>
            <a:r>
              <a:rPr lang="el-GR" sz="2400" dirty="0" smtClean="0"/>
              <a:t>  </a:t>
            </a:r>
            <a:r>
              <a:rPr lang="el-GR" sz="1600" b="1" dirty="0" smtClean="0"/>
              <a:t>Μειωμένη </a:t>
            </a:r>
            <a:r>
              <a:rPr lang="el-GR" sz="1600" b="1" dirty="0"/>
              <a:t>ικανότητα να κάνουν λογικούς συσχετισμούς</a:t>
            </a:r>
            <a:r>
              <a:rPr lang="el-GR" sz="1600" b="1" dirty="0" smtClean="0"/>
              <a:t>.</a:t>
            </a:r>
            <a:endParaRPr lang="el-GR" sz="1600" dirty="0" smtClean="0"/>
          </a:p>
          <a:p>
            <a:endParaRPr lang="el-GR" sz="1200" dirty="0"/>
          </a:p>
        </p:txBody>
      </p:sp>
    </p:spTree>
    <p:extLst>
      <p:ext uri="{BB962C8B-B14F-4D97-AF65-F5344CB8AC3E}">
        <p14:creationId xmlns:p14="http://schemas.microsoft.com/office/powerpoint/2010/main" val="2642556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2808" y="207034"/>
            <a:ext cx="9859992" cy="1328468"/>
          </a:xfrm>
        </p:spPr>
        <p:txBody>
          <a:bodyPr>
            <a:normAutofit fontScale="90000"/>
          </a:bodyPr>
          <a:lstStyle/>
          <a:p>
            <a:r>
              <a:rPr lang="el-GR" b="1" dirty="0"/>
              <a:t> </a:t>
            </a:r>
            <a:r>
              <a:rPr lang="el-GR" b="1" dirty="0" smtClean="0"/>
              <a:t>                  </a:t>
            </a:r>
            <a:r>
              <a:rPr lang="el-GR" sz="4000" b="1" dirty="0" smtClean="0"/>
              <a:t>Τι γίνεται μετά την διάγνωση </a:t>
            </a:r>
            <a:r>
              <a:rPr lang="en-US" b="1" dirty="0"/>
              <a:t>;</a:t>
            </a:r>
            <a:r>
              <a:rPr lang="el-GR" b="1" dirty="0"/>
              <a:t/>
            </a:r>
            <a:br>
              <a:rPr lang="el-GR" b="1" dirty="0"/>
            </a:br>
            <a:r>
              <a:rPr lang="el-GR" dirty="0"/>
              <a:t/>
            </a:r>
            <a:br>
              <a:rPr lang="el-GR" dirty="0"/>
            </a:br>
            <a:endParaRPr lang="el-GR" dirty="0"/>
          </a:p>
        </p:txBody>
      </p:sp>
      <p:sp>
        <p:nvSpPr>
          <p:cNvPr id="3" name="Θέση περιεχομένου 2"/>
          <p:cNvSpPr>
            <a:spLocks noGrp="1"/>
          </p:cNvSpPr>
          <p:nvPr>
            <p:ph idx="1"/>
          </p:nvPr>
        </p:nvSpPr>
        <p:spPr>
          <a:xfrm>
            <a:off x="802257" y="1535502"/>
            <a:ext cx="11272502" cy="5322498"/>
          </a:xfrm>
        </p:spPr>
        <p:txBody>
          <a:bodyPr>
            <a:normAutofit/>
          </a:bodyPr>
          <a:lstStyle/>
          <a:p>
            <a:r>
              <a:rPr lang="el-GR" dirty="0"/>
              <a:t>Εφόσον και αφού ολοκληρωθεί η παιδαγωγική αξιολόγηση των </a:t>
            </a:r>
            <a:r>
              <a:rPr lang="el-GR" dirty="0" smtClean="0"/>
              <a:t>παιδιών,  τα </a:t>
            </a:r>
            <a:r>
              <a:rPr lang="el-GR" dirty="0" err="1" smtClean="0"/>
              <a:t>βραδυμαθή</a:t>
            </a:r>
            <a:r>
              <a:rPr lang="el-GR" dirty="0" smtClean="0"/>
              <a:t> παιδιά εντάσσονται στην κατηγορία των παιδιών με μαθησιακές δυσκολίες και μπορούν να τελειώσουν κανονικά το σχολείο με την κατάλληλη στήριξη, είτε εντός της τάξης είτε μέσω πρόσθετης διδασκαλίας. </a:t>
            </a:r>
            <a:r>
              <a:rPr lang="el-GR" dirty="0"/>
              <a:t> Στην περίπτωση </a:t>
            </a:r>
            <a:r>
              <a:rPr lang="el-GR" dirty="0" smtClean="0"/>
              <a:t>δηλαδή </a:t>
            </a:r>
            <a:r>
              <a:rPr lang="el-GR" dirty="0"/>
              <a:t>που αντιμετωπίσει αυξημένο βαθμό δυσκολίας στη μάθηση, μπορεί να υποστηριχτεί απευθείας απ’ τον δάσκαλο (με προσαρμογή της ύλης και του προγράμματος) ή να παρακολουθήσει κάποιο τμήμα ένταξης</a:t>
            </a:r>
            <a:r>
              <a:rPr lang="el-GR" dirty="0" smtClean="0"/>
              <a:t>.</a:t>
            </a:r>
            <a:endParaRPr lang="en-US" dirty="0"/>
          </a:p>
          <a:p>
            <a:r>
              <a:rPr lang="el-GR" dirty="0" smtClean="0"/>
              <a:t> </a:t>
            </a:r>
            <a:r>
              <a:rPr lang="el-GR" dirty="0"/>
              <a:t>Η νοητική ανάπτυξη των παιδιών με οριακή γνωστική ικανότητα ακολουθεί πορεία ανάλογη με των κανονικών παιδιών. Διαφορές υπάρχουν κυρίως στο ρυθμό και στο τελικό επίπεδο ανάπτυξης. Σήμερα πιστεύεται ότι με τα κατάλληλα παιδαγωγικά προγράμματα μπορεί να φτάσουν στο ανώτερο δυνατό σημείο της νοητικής τους ανάπτυξης, στο μισό (1/2) ως τα τρία τέταρτα (3/4) του κανονικού. </a:t>
            </a:r>
          </a:p>
          <a:p>
            <a:r>
              <a:rPr lang="el-GR" dirty="0"/>
              <a:t> Για παιδιά οριακής γνωστικής ικανότητας εφαρμόζονται συνήθως προγράμματα που ισχύουν και για κανονικά παιδιά. Για τη δημιουργία αναλυτικών προγραμμάτων πρέπει να λαμβάνονται υπόψη : α) τι πρέπει να διδαχθεί το παιδί, β) τι θα μπορούσε να διδαχθεί, γ) τι πρέπει να μάθει και δ) τι διδάσκεται στην πραγματικότητα και πως</a:t>
            </a:r>
          </a:p>
        </p:txBody>
      </p:sp>
    </p:spTree>
    <p:extLst>
      <p:ext uri="{BB962C8B-B14F-4D97-AF65-F5344CB8AC3E}">
        <p14:creationId xmlns:p14="http://schemas.microsoft.com/office/powerpoint/2010/main" val="1951128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flipV="1">
            <a:off x="9486900" y="-272562"/>
            <a:ext cx="1195754" cy="211015"/>
          </a:xfrm>
        </p:spPr>
        <p:txBody>
          <a:bodyPr>
            <a:normAutofit fontScale="90000"/>
          </a:bodyPr>
          <a:lstStyle/>
          <a:p>
            <a:endParaRPr lang="el-GR" dirty="0"/>
          </a:p>
        </p:txBody>
      </p:sp>
      <p:sp>
        <p:nvSpPr>
          <p:cNvPr id="3" name="Θέση περιεχομένου 2"/>
          <p:cNvSpPr>
            <a:spLocks noGrp="1"/>
          </p:cNvSpPr>
          <p:nvPr>
            <p:ph idx="1"/>
          </p:nvPr>
        </p:nvSpPr>
        <p:spPr>
          <a:xfrm>
            <a:off x="395654" y="6796453"/>
            <a:ext cx="9601200" cy="3739662"/>
          </a:xfrm>
        </p:spPr>
        <p:txBody>
          <a:bodyPr/>
          <a:lstStyle/>
          <a:p>
            <a:endParaRPr lang="el-GR" dirty="0"/>
          </a:p>
        </p:txBody>
      </p:sp>
      <p:sp>
        <p:nvSpPr>
          <p:cNvPr id="5" name="Ορθογώνιο 4"/>
          <p:cNvSpPr/>
          <p:nvPr/>
        </p:nvSpPr>
        <p:spPr>
          <a:xfrm>
            <a:off x="4167553" y="1582341"/>
            <a:ext cx="7631723" cy="3477875"/>
          </a:xfrm>
          <a:prstGeom prst="rect">
            <a:avLst/>
          </a:prstGeom>
        </p:spPr>
        <p:txBody>
          <a:bodyPr wrap="square">
            <a:spAutoFit/>
          </a:bodyPr>
          <a:lstStyle/>
          <a:p>
            <a:pPr lvl="2"/>
            <a:r>
              <a:rPr lang="el-GR" sz="2000" dirty="0"/>
              <a:t>Αν όλα γίνουν όπως πρέπει, εξελίσσονται σε απολύτως λειτουργικούς χωρίς καμία ανάγκη υποστήριξης ή εποπτείας.</a:t>
            </a:r>
            <a:br>
              <a:rPr lang="el-GR" sz="2000" dirty="0"/>
            </a:br>
            <a:r>
              <a:rPr lang="en-US" sz="2000" b="1" dirty="0"/>
              <a:t>To </a:t>
            </a:r>
            <a:r>
              <a:rPr lang="el-GR" sz="2000" b="1" dirty="0"/>
              <a:t>παιδί μπορεί να παρακολουθήσει κανονικά το σχολείο και να λάβει την εκπαίδευση που λαμβάνουν όλα τα παιδιά, με την απαραίτητη στήριξη όπου χρειαστεί.</a:t>
            </a:r>
            <a:r>
              <a:rPr lang="el-GR" sz="2000" dirty="0"/>
              <a:t/>
            </a:r>
            <a:br>
              <a:rPr lang="el-GR" sz="2000" dirty="0"/>
            </a:br>
            <a:r>
              <a:rPr lang="el-GR" sz="2000" dirty="0"/>
              <a:t>Με λίγα λόγια, </a:t>
            </a:r>
            <a:r>
              <a:rPr lang="el-GR" sz="2000" b="1" dirty="0"/>
              <a:t>αν το παιδί </a:t>
            </a:r>
            <a:r>
              <a:rPr lang="el-GR" sz="2000" b="1" dirty="0" smtClean="0"/>
              <a:t>διαγνωστεί </a:t>
            </a:r>
            <a:r>
              <a:rPr lang="el-GR" sz="2000" b="1" dirty="0"/>
              <a:t>με οριακή νοημοσύνη, δεν υπάρχει κανένας λόγος να μην τα καταφέρει μια χαρά στη ζωή</a:t>
            </a:r>
            <a:r>
              <a:rPr lang="el-GR" sz="2000" dirty="0"/>
              <a:t>. Αρκεί να γνωρίζουμε εγκαίρως τι θα αντιμετωπίσει και πως θα το στηρίξουμε στην πορεία του προς την ενηλικίωση.</a:t>
            </a:r>
          </a:p>
          <a:p>
            <a:pPr lvl="2"/>
            <a:endParaRPr lang="el-GR" sz="2000" dirty="0"/>
          </a:p>
        </p:txBody>
      </p:sp>
      <p:pic>
        <p:nvPicPr>
          <p:cNvPr id="6" name="Εικόνα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85800"/>
            <a:ext cx="4959078" cy="4905123"/>
          </a:xfrm>
          <a:prstGeom prst="rect">
            <a:avLst/>
          </a:prstGeom>
        </p:spPr>
      </p:pic>
    </p:spTree>
    <p:extLst>
      <p:ext uri="{BB962C8B-B14F-4D97-AF65-F5344CB8AC3E}">
        <p14:creationId xmlns:p14="http://schemas.microsoft.com/office/powerpoint/2010/main" val="2208610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51427" y="5908431"/>
            <a:ext cx="9601200" cy="1362808"/>
          </a:xfrm>
        </p:spPr>
        <p:txBody>
          <a:bodyPr/>
          <a:lstStyle/>
          <a:p>
            <a:r>
              <a:rPr lang="el-GR" dirty="0" smtClean="0"/>
              <a:t>Ευχαριστώ πολύ για την προσοχή σας!!!</a:t>
            </a:r>
            <a:endParaRPr lang="el-GR"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01727" y="7427676"/>
            <a:ext cx="11458754" cy="5753818"/>
          </a:xfrm>
        </p:spPr>
      </p:pic>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5223" y="0"/>
            <a:ext cx="9645162" cy="5820508"/>
          </a:xfrm>
          <a:prstGeom prst="rect">
            <a:avLst/>
          </a:prstGeom>
        </p:spPr>
      </p:pic>
    </p:spTree>
    <p:extLst>
      <p:ext uri="{BB962C8B-B14F-4D97-AF65-F5344CB8AC3E}">
        <p14:creationId xmlns:p14="http://schemas.microsoft.com/office/powerpoint/2010/main" val="3634203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 xmlns:a16="http://schemas.microsoft.com/office/drawing/2014/main" id="{0B9B9FA5-FD3F-3F43-B492-EDFF98EB1F31}"/>
              </a:ext>
            </a:extLst>
          </p:cNvPr>
          <p:cNvSpPr>
            <a:spLocks noGrp="1"/>
          </p:cNvSpPr>
          <p:nvPr>
            <p:ph type="title"/>
          </p:nvPr>
        </p:nvSpPr>
        <p:spPr>
          <a:xfrm>
            <a:off x="1587261" y="340744"/>
            <a:ext cx="9601200" cy="892833"/>
          </a:xfrm>
        </p:spPr>
        <p:txBody>
          <a:bodyPr>
            <a:normAutofit/>
          </a:bodyPr>
          <a:lstStyle/>
          <a:p>
            <a:r>
              <a:rPr lang="el-GR" altLang="en-US" dirty="0" smtClean="0">
                <a:ea typeface="ＭＳ Ｐゴシック" panose="020B0600070205080204" pitchFamily="34" charset="-128"/>
              </a:rPr>
              <a:t>  Αρχικά, </a:t>
            </a:r>
            <a:r>
              <a:rPr lang="el-GR" altLang="en-US" dirty="0">
                <a:ea typeface="ＭＳ Ｐゴシック" panose="020B0600070205080204" pitchFamily="34" charset="-128"/>
              </a:rPr>
              <a:t>π</a:t>
            </a:r>
            <a:r>
              <a:rPr lang="en-US" altLang="en-US" dirty="0" err="1">
                <a:ea typeface="ＭＳ Ｐゴシック" panose="020B0600070205080204" pitchFamily="34" charset="-128"/>
              </a:rPr>
              <a:t>ώ</a:t>
            </a:r>
            <a:r>
              <a:rPr lang="el-GR" altLang="en-US" dirty="0">
                <a:ea typeface="ＭＳ Ｐゴシック" panose="020B0600070205080204" pitchFamily="34" charset="-128"/>
              </a:rPr>
              <a:t>ς ορίζουμε τη νοημοσύνη;</a:t>
            </a:r>
            <a:endParaRPr lang="en-US" altLang="en-US" dirty="0">
              <a:ea typeface="ＭＳ Ｐゴシック" panose="020B0600070205080204" pitchFamily="34" charset="-128"/>
            </a:endParaRPr>
          </a:p>
        </p:txBody>
      </p:sp>
      <p:sp>
        <p:nvSpPr>
          <p:cNvPr id="30722" name="Content Placeholder 2">
            <a:extLst>
              <a:ext uri="{FF2B5EF4-FFF2-40B4-BE49-F238E27FC236}">
                <a16:creationId xmlns="" xmlns:a16="http://schemas.microsoft.com/office/drawing/2014/main" id="{DCF4663F-35A5-5044-A7CE-A9A7A9CF162F}"/>
              </a:ext>
            </a:extLst>
          </p:cNvPr>
          <p:cNvSpPr>
            <a:spLocks noGrp="1"/>
          </p:cNvSpPr>
          <p:nvPr>
            <p:ph sz="quarter" idx="1"/>
          </p:nvPr>
        </p:nvSpPr>
        <p:spPr>
          <a:xfrm>
            <a:off x="1981200" y="1988840"/>
            <a:ext cx="8534400" cy="4716760"/>
          </a:xfrm>
        </p:spPr>
        <p:txBody>
          <a:bodyPr/>
          <a:lstStyle/>
          <a:p>
            <a:pPr>
              <a:buFont typeface="Wingdings" panose="05000000000000000000" pitchFamily="2" charset="2"/>
              <a:buChar char="v"/>
            </a:pPr>
            <a:r>
              <a:rPr lang="el-GR" altLang="en-US" dirty="0">
                <a:ea typeface="ＭＳ Ｐゴシック" panose="020B0600070205080204" pitchFamily="34" charset="-128"/>
              </a:rPr>
              <a:t> «</a:t>
            </a:r>
            <a:r>
              <a:rPr lang="el-GR" altLang="en-US" u="sng" dirty="0">
                <a:ea typeface="ＭＳ Ｐゴシック" panose="020B0600070205080204" pitchFamily="34" charset="-128"/>
              </a:rPr>
              <a:t>ΜΙΑ συνολική-σφαιρική ικανότητα του ατόμου να δρα σκοπίμως, να σκέπτεται λογικά και να αντιμετωπίζει αποτελεσματικά το περιβάλλον του</a:t>
            </a:r>
            <a:r>
              <a:rPr lang="el-GR" altLang="en-US" dirty="0">
                <a:ea typeface="ＭＳ Ｐゴシック" panose="020B0600070205080204" pitchFamily="34" charset="-128"/>
              </a:rPr>
              <a:t>» (</a:t>
            </a:r>
            <a:r>
              <a:rPr lang="en-US" altLang="en-US" dirty="0" err="1">
                <a:ea typeface="ＭＳ Ｐゴシック" panose="020B0600070205080204" pitchFamily="34" charset="-128"/>
              </a:rPr>
              <a:t>Weschler</a:t>
            </a:r>
            <a:r>
              <a:rPr lang="en-US" altLang="en-US" dirty="0" smtClean="0">
                <a:ea typeface="ＭＳ Ｐゴシック" panose="020B0600070205080204" pitchFamily="34" charset="-128"/>
              </a:rPr>
              <a:t>)</a:t>
            </a:r>
            <a:endParaRPr lang="el-GR" altLang="en-US" dirty="0" smtClean="0">
              <a:ea typeface="ＭＳ Ｐゴシック" panose="020B0600070205080204" pitchFamily="34" charset="-128"/>
            </a:endParaRPr>
          </a:p>
          <a:p>
            <a:pPr marL="0" indent="0">
              <a:buNone/>
            </a:pPr>
            <a:endParaRPr lang="el-GR" altLang="en-US" dirty="0" smtClean="0">
              <a:ea typeface="ＭＳ Ｐゴシック" panose="020B0600070205080204" pitchFamily="34" charset="-128"/>
            </a:endParaRPr>
          </a:p>
          <a:p>
            <a:pPr>
              <a:buFont typeface="Wingdings" panose="05000000000000000000" pitchFamily="2" charset="2"/>
              <a:buChar char="v"/>
            </a:pPr>
            <a:r>
              <a:rPr lang="el-GR" dirty="0"/>
              <a:t>Ένα σύνολο </a:t>
            </a:r>
            <a:r>
              <a:rPr lang="el-GR" dirty="0" smtClean="0"/>
              <a:t> </a:t>
            </a:r>
            <a:r>
              <a:rPr lang="el-GR" dirty="0"/>
              <a:t>γνωστικών ικανοτήτων του ανθρώπου, δηλαδή η αντίληψη, η μνήμη, ο </a:t>
            </a:r>
            <a:r>
              <a:rPr lang="el-GR" dirty="0" smtClean="0"/>
              <a:t>συνειρμός, </a:t>
            </a:r>
            <a:r>
              <a:rPr lang="el-GR" dirty="0"/>
              <a:t>η προσοχή </a:t>
            </a:r>
            <a:r>
              <a:rPr lang="el-GR" dirty="0" smtClean="0"/>
              <a:t>και  η </a:t>
            </a:r>
            <a:r>
              <a:rPr lang="el-GR" dirty="0"/>
              <a:t>ικανότητα προσαρμογής σε νέες καταστάσεις και </a:t>
            </a:r>
            <a:r>
              <a:rPr lang="el-GR" dirty="0" smtClean="0"/>
              <a:t>να </a:t>
            </a:r>
            <a:r>
              <a:rPr lang="el-GR" dirty="0"/>
              <a:t>αντιλαμβάνεται ομοιότητες, διαφορές και σχέσεις·</a:t>
            </a:r>
            <a:endParaRPr lang="el-GR" altLang="en-US" dirty="0">
              <a:ea typeface="ＭＳ Ｐゴシック" panose="020B0600070205080204" pitchFamily="34" charset="-128"/>
            </a:endParaRPr>
          </a:p>
          <a:p>
            <a:pPr>
              <a:buFont typeface="Wingdings" panose="05000000000000000000" pitchFamily="2" charset="2"/>
              <a:buChar char="v"/>
            </a:pPr>
            <a:endParaRPr lang="el-GR" altLang="en-US" dirty="0" smtClean="0">
              <a:ea typeface="ＭＳ Ｐゴシック" panose="020B0600070205080204" pitchFamily="34" charset="-128"/>
            </a:endParaRPr>
          </a:p>
          <a:p>
            <a:pPr>
              <a:buFont typeface="Wingdings" panose="05000000000000000000" pitchFamily="2" charset="2"/>
              <a:buChar char="v"/>
            </a:pPr>
            <a:endParaRPr lang="el-GR" altLang="en-US" dirty="0" smtClean="0">
              <a:ea typeface="ＭＳ Ｐゴシック" panose="020B0600070205080204" pitchFamily="34" charset="-128"/>
            </a:endParaRPr>
          </a:p>
          <a:p>
            <a:pPr>
              <a:buFont typeface="Wingdings 3" pitchFamily="2" charset="2"/>
              <a:buNone/>
            </a:pPr>
            <a:r>
              <a:rPr lang="el-GR" dirty="0">
                <a:ea typeface="ＭＳ Ｐゴシック" panose="020B0600070205080204" pitchFamily="34" charset="-128"/>
              </a:rPr>
              <a:t> </a:t>
            </a:r>
            <a:r>
              <a:rPr lang="el-GR" dirty="0" smtClean="0">
                <a:ea typeface="ＭＳ Ｐゴシック" panose="020B0600070205080204" pitchFamily="34" charset="-128"/>
              </a:rPr>
              <a:t>    </a:t>
            </a:r>
            <a:endParaRPr lang="el-GR" altLang="en-US" dirty="0">
              <a:ea typeface="ＭＳ Ｐゴシック" panose="020B0600070205080204" pitchFamily="34" charset="-128"/>
            </a:endParaRPr>
          </a:p>
        </p:txBody>
      </p:sp>
    </p:spTree>
    <p:extLst>
      <p:ext uri="{BB962C8B-B14F-4D97-AF65-F5344CB8AC3E}">
        <p14:creationId xmlns:p14="http://schemas.microsoft.com/office/powerpoint/2010/main" val="19387620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C499A3-E93A-7842-A11D-C6C01DA09EA2}"/>
              </a:ext>
            </a:extLst>
          </p:cNvPr>
          <p:cNvSpPr>
            <a:spLocks noGrp="1"/>
          </p:cNvSpPr>
          <p:nvPr>
            <p:ph type="title"/>
          </p:nvPr>
        </p:nvSpPr>
        <p:spPr/>
        <p:txBody>
          <a:bodyPr>
            <a:normAutofit/>
          </a:bodyPr>
          <a:lstStyle/>
          <a:p>
            <a:r>
              <a:rPr lang="el-GR" dirty="0" smtClean="0"/>
              <a:t>                  Αξιολόγηση της νοημοσύνης</a:t>
            </a:r>
            <a:r>
              <a:rPr lang="el-GR" dirty="0"/>
              <a:t/>
            </a:r>
            <a:br>
              <a:rPr lang="el-GR" dirty="0"/>
            </a:br>
            <a:endParaRPr lang="en-US" dirty="0"/>
          </a:p>
        </p:txBody>
      </p:sp>
      <p:sp>
        <p:nvSpPr>
          <p:cNvPr id="5" name="Content Placeholder 2">
            <a:extLst>
              <a:ext uri="{FF2B5EF4-FFF2-40B4-BE49-F238E27FC236}">
                <a16:creationId xmlns="" xmlns:a16="http://schemas.microsoft.com/office/drawing/2014/main" id="{8C2963BA-825E-B841-B4B0-6BDB27698993}"/>
              </a:ext>
            </a:extLst>
          </p:cNvPr>
          <p:cNvSpPr>
            <a:spLocks noGrp="1"/>
          </p:cNvSpPr>
          <p:nvPr>
            <p:ph idx="1"/>
          </p:nvPr>
        </p:nvSpPr>
        <p:spPr/>
        <p:txBody>
          <a:bodyPr>
            <a:normAutofit fontScale="92500" lnSpcReduction="20000"/>
          </a:bodyPr>
          <a:lstStyle/>
          <a:p>
            <a:pPr marL="2359152" lvl="5" indent="0">
              <a:buNone/>
            </a:pPr>
            <a:r>
              <a:rPr lang="el-GR" altLang="en-US" sz="2000" dirty="0" smtClean="0">
                <a:ea typeface="ＭＳ Ｐゴシック" panose="020B0600070205080204" pitchFamily="34" charset="-128"/>
              </a:rPr>
              <a:t> Το </a:t>
            </a:r>
            <a:r>
              <a:rPr lang="el-GR" altLang="en-US" sz="2000" dirty="0">
                <a:ea typeface="ＭＳ Ｐゴシック" panose="020B0600070205080204" pitchFamily="34" charset="-128"/>
              </a:rPr>
              <a:t>1881, στη Γαλλία γίνεται υποχρεωτική η παρακολούθηση του σχολείου. Ανατίθεται στον </a:t>
            </a:r>
            <a:r>
              <a:rPr lang="en-US" altLang="en-US" sz="2000" dirty="0">
                <a:ea typeface="ＭＳ Ｐゴシック" panose="020B0600070205080204" pitchFamily="34" charset="-128"/>
              </a:rPr>
              <a:t>Binet</a:t>
            </a:r>
            <a:r>
              <a:rPr lang="el-GR" altLang="en-US" sz="2000" dirty="0">
                <a:ea typeface="ＭＳ Ｐゴシック" panose="020B0600070205080204" pitchFamily="34" charset="-128"/>
              </a:rPr>
              <a:t> η κατασκευή κλίμακας για την αξιολόγηση των νοητικών ικανοτήτων των παιδιών</a:t>
            </a:r>
            <a:r>
              <a:rPr lang="en-US" altLang="en-US" sz="2000" dirty="0">
                <a:ea typeface="ＭＳ Ｐゴシック" panose="020B0600070205080204" pitchFamily="34" charset="-128"/>
              </a:rPr>
              <a:t> (</a:t>
            </a:r>
            <a:r>
              <a:rPr lang="el-GR" altLang="en-US" sz="2000" dirty="0">
                <a:ea typeface="ＭＳ Ｐゴシック" panose="020B0600070205080204" pitchFamily="34" charset="-128"/>
              </a:rPr>
              <a:t>απογραφή των «κρετίνων</a:t>
            </a:r>
            <a:r>
              <a:rPr lang="el-GR" altLang="en-US" sz="2000" dirty="0" smtClean="0">
                <a:ea typeface="ＭＳ Ｐゴシック" panose="020B0600070205080204" pitchFamily="34" charset="-128"/>
              </a:rPr>
              <a:t>»).</a:t>
            </a:r>
            <a:endParaRPr lang="en-US" altLang="en-US" sz="2000" dirty="0" smtClean="0">
              <a:ea typeface="ＭＳ Ｐゴシック" panose="020B0600070205080204" pitchFamily="34" charset="-128"/>
            </a:endParaRPr>
          </a:p>
          <a:p>
            <a:pPr marL="2359152" lvl="5" indent="0">
              <a:buNone/>
            </a:pPr>
            <a:endParaRPr lang="el-GR" altLang="en-US" sz="2000" dirty="0">
              <a:ea typeface="ＭＳ Ｐゴシック" panose="020B0600070205080204" pitchFamily="34" charset="-128"/>
            </a:endParaRPr>
          </a:p>
          <a:p>
            <a:pPr marL="2359152" lvl="5" indent="0"/>
            <a:r>
              <a:rPr lang="en-US" altLang="en-US" sz="2000" dirty="0">
                <a:ea typeface="ＭＳ Ｐゴシック" panose="020B0600070205080204" pitchFamily="34" charset="-128"/>
              </a:rPr>
              <a:t>Alfred Binet (</a:t>
            </a:r>
            <a:r>
              <a:rPr lang="el-GR" altLang="en-US" sz="2000" dirty="0">
                <a:ea typeface="ＭＳ Ｐゴシック" panose="020B0600070205080204" pitchFamily="34" charset="-128"/>
              </a:rPr>
              <a:t>το </a:t>
            </a:r>
            <a:r>
              <a:rPr lang="en-US" altLang="en-US" sz="2000" dirty="0">
                <a:ea typeface="ＭＳ Ｐゴシック" panose="020B0600070205080204" pitchFamily="34" charset="-128"/>
              </a:rPr>
              <a:t>1905</a:t>
            </a:r>
            <a:r>
              <a:rPr lang="el-GR" altLang="en-US" sz="2000" dirty="0">
                <a:ea typeface="ＭＳ Ｐゴシック" panose="020B0600070205080204" pitchFamily="34" charset="-128"/>
              </a:rPr>
              <a:t> η πρώτη κλίμακα σε συνεργασία με τον </a:t>
            </a:r>
            <a:r>
              <a:rPr lang="en-US" altLang="en-US" sz="2000" dirty="0">
                <a:ea typeface="ＭＳ Ｐゴシック" panose="020B0600070205080204" pitchFamily="34" charset="-128"/>
              </a:rPr>
              <a:t>Simon). </a:t>
            </a:r>
            <a:r>
              <a:rPr lang="el-GR" altLang="en-US" sz="2000" dirty="0">
                <a:ea typeface="ＭＳ Ｐゴシック" panose="020B0600070205080204" pitchFamily="34" charset="-128"/>
              </a:rPr>
              <a:t>Η νοημοσύνη θα πρέπει να μετριέται με βάση ικανότητες συλλογισμού και επίλυσης προβλημάτων</a:t>
            </a:r>
            <a:r>
              <a:rPr lang="en-US" altLang="en-US" sz="2000" dirty="0">
                <a:ea typeface="ＭＳ Ｐゴシック" panose="020B0600070205080204" pitchFamily="34" charset="-128"/>
              </a:rPr>
              <a:t>. </a:t>
            </a:r>
            <a:endParaRPr lang="en-US" altLang="en-US" sz="2000" dirty="0" smtClean="0">
              <a:ea typeface="ＭＳ Ｐゴシック" panose="020B0600070205080204" pitchFamily="34" charset="-128"/>
            </a:endParaRPr>
          </a:p>
          <a:p>
            <a:pPr marL="2359152" lvl="5" indent="0"/>
            <a:endParaRPr lang="el-GR" altLang="en-US" sz="2000" dirty="0">
              <a:ea typeface="ＭＳ Ｐゴシック" panose="020B0600070205080204" pitchFamily="34" charset="-128"/>
            </a:endParaRPr>
          </a:p>
          <a:p>
            <a:pPr marL="2359152" lvl="5" indent="0"/>
            <a:r>
              <a:rPr lang="el-GR" altLang="en-US" sz="2000" dirty="0">
                <a:ea typeface="ＭＳ Ｐゴシック" panose="020B0600070205080204" pitchFamily="34" charset="-128"/>
              </a:rPr>
              <a:t>Κεντρική ιδέα η «νοητική ηλικία»,  σύγκριση νοητικής και χρονολογικής ηλικίας. Δείκτης νοημοσύνης= Ν.Η./Χ.Η. χ 100</a:t>
            </a:r>
            <a:r>
              <a:rPr lang="el-GR" altLang="en-US" sz="2000" dirty="0" smtClean="0">
                <a:ea typeface="ＭＳ Ｐゴシック" panose="020B0600070205080204" pitchFamily="34" charset="-128"/>
              </a:rPr>
              <a:t>.</a:t>
            </a:r>
            <a:endParaRPr lang="en-US" altLang="en-US" sz="2000" dirty="0" smtClean="0">
              <a:ea typeface="ＭＳ Ｐゴシック" panose="020B0600070205080204" pitchFamily="34" charset="-128"/>
            </a:endParaRPr>
          </a:p>
          <a:p>
            <a:pPr marL="2359152" lvl="5" indent="0">
              <a:buNone/>
            </a:pPr>
            <a:endParaRPr lang="el-GR" altLang="en-US" sz="2000" dirty="0" smtClean="0">
              <a:ea typeface="ＭＳ Ｐゴシック" panose="020B0600070205080204" pitchFamily="34" charset="-128"/>
            </a:endParaRPr>
          </a:p>
          <a:p>
            <a:pPr marL="2359152" lvl="5" indent="0"/>
            <a:r>
              <a:rPr lang="el-GR" altLang="en-US" sz="2000" dirty="0" smtClean="0">
                <a:ea typeface="ＭＳ Ｐゴシック" panose="020B0600070205080204" pitchFamily="34" charset="-128"/>
              </a:rPr>
              <a:t>Διάφορες </a:t>
            </a:r>
            <a:r>
              <a:rPr lang="el-GR" altLang="en-US" sz="2000" dirty="0">
                <a:ea typeface="ＭＳ Ｐゴシック" panose="020B0600070205080204" pitchFamily="34" charset="-128"/>
              </a:rPr>
              <a:t>δοκιμασίες (λεκτικές, πρακτικές </a:t>
            </a:r>
            <a:r>
              <a:rPr lang="el-GR" altLang="en-US" sz="2000" dirty="0" err="1">
                <a:ea typeface="ＭＳ Ｐゴシック" panose="020B0600070205080204" pitchFamily="34" charset="-128"/>
              </a:rPr>
              <a:t>κλπ</a:t>
            </a:r>
            <a:r>
              <a:rPr lang="el-GR" altLang="en-US" sz="2000" dirty="0">
                <a:ea typeface="ＭＳ Ｐゴシック" panose="020B0600070205080204" pitchFamily="34" charset="-128"/>
              </a:rPr>
              <a:t>)</a:t>
            </a:r>
          </a:p>
        </p:txBody>
      </p:sp>
      <p:pic>
        <p:nvPicPr>
          <p:cNvPr id="3" name="Εικόνα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031631"/>
            <a:ext cx="3762683" cy="4835769"/>
          </a:xfrm>
          <a:prstGeom prst="rect">
            <a:avLst/>
          </a:prstGeom>
        </p:spPr>
      </p:pic>
    </p:spTree>
    <p:extLst>
      <p:ext uri="{BB962C8B-B14F-4D97-AF65-F5344CB8AC3E}">
        <p14:creationId xmlns:p14="http://schemas.microsoft.com/office/powerpoint/2010/main" val="2187377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4C499A3-E93A-7842-A11D-C6C01DA09EA2}"/>
              </a:ext>
            </a:extLst>
          </p:cNvPr>
          <p:cNvSpPr>
            <a:spLocks noGrp="1"/>
          </p:cNvSpPr>
          <p:nvPr>
            <p:ph type="title"/>
          </p:nvPr>
        </p:nvSpPr>
        <p:spPr/>
        <p:txBody>
          <a:bodyPr>
            <a:normAutofit/>
          </a:bodyPr>
          <a:lstStyle/>
          <a:p>
            <a:r>
              <a:rPr lang="el-GR" dirty="0" smtClean="0"/>
              <a:t>Αξιολόγηση της νοημοσύνης</a:t>
            </a:r>
            <a:r>
              <a:rPr lang="el-GR" dirty="0"/>
              <a:t/>
            </a:r>
            <a:br>
              <a:rPr lang="el-GR" dirty="0"/>
            </a:br>
            <a:endParaRPr lang="en-US" dirty="0"/>
          </a:p>
        </p:txBody>
      </p:sp>
      <p:sp>
        <p:nvSpPr>
          <p:cNvPr id="5" name="Content Placeholder 2">
            <a:extLst>
              <a:ext uri="{FF2B5EF4-FFF2-40B4-BE49-F238E27FC236}">
                <a16:creationId xmlns="" xmlns:a16="http://schemas.microsoft.com/office/drawing/2014/main" id="{8C2963BA-825E-B841-B4B0-6BDB27698993}"/>
              </a:ext>
            </a:extLst>
          </p:cNvPr>
          <p:cNvSpPr>
            <a:spLocks noGrp="1"/>
          </p:cNvSpPr>
          <p:nvPr>
            <p:ph idx="1"/>
          </p:nvPr>
        </p:nvSpPr>
        <p:spPr/>
        <p:txBody>
          <a:bodyPr>
            <a:normAutofit/>
          </a:bodyPr>
          <a:lstStyle/>
          <a:p>
            <a:r>
              <a:rPr lang="en-US" altLang="x-none" dirty="0">
                <a:ea typeface="ＭＳ Ｐゴシック" panose="020B0600070205080204" pitchFamily="34" charset="-128"/>
              </a:rPr>
              <a:t>Wechsler (1939</a:t>
            </a:r>
            <a:r>
              <a:rPr lang="en-US" altLang="x-none" dirty="0" smtClean="0">
                <a:ea typeface="ＭＳ Ｐゴシック" panose="020B0600070205080204" pitchFamily="34" charset="-128"/>
              </a:rPr>
              <a:t>)</a:t>
            </a:r>
          </a:p>
          <a:p>
            <a:r>
              <a:rPr lang="en-US" b="1" u="sng" dirty="0" smtClean="0"/>
              <a:t> </a:t>
            </a:r>
            <a:r>
              <a:rPr lang="en-US" dirty="0"/>
              <a:t>H </a:t>
            </a:r>
            <a:r>
              <a:rPr lang="el-GR" dirty="0"/>
              <a:t>κλίμακα </a:t>
            </a:r>
            <a:r>
              <a:rPr lang="en-US" dirty="0"/>
              <a:t>Wechsler </a:t>
            </a:r>
            <a:r>
              <a:rPr lang="el-GR" dirty="0"/>
              <a:t>περιλαμβάνει τρεις διαφορετικού επιπέδου κλίμακες νοημοσύνης:</a:t>
            </a:r>
          </a:p>
          <a:p>
            <a:pPr marL="0" indent="0">
              <a:buNone/>
            </a:pPr>
            <a:r>
              <a:rPr lang="el-GR" b="1" dirty="0"/>
              <a:t>1) την κλίμακα νοημοσύνης </a:t>
            </a:r>
            <a:r>
              <a:rPr lang="en-US" b="1" dirty="0"/>
              <a:t>WAIS-III</a:t>
            </a:r>
            <a:r>
              <a:rPr lang="en-US" dirty="0"/>
              <a:t> (Wechsler Adult Intelligence Scale) </a:t>
            </a:r>
            <a:r>
              <a:rPr lang="el-GR" dirty="0"/>
              <a:t>κατάλληλη για τη μέτρηση της νοημοσύνης των ενηλίκων,</a:t>
            </a:r>
          </a:p>
          <a:p>
            <a:pPr marL="0" indent="0">
              <a:buNone/>
            </a:pPr>
            <a:r>
              <a:rPr lang="el-GR" b="1" dirty="0"/>
              <a:t>2) την κλίμακα νοημοσύνης </a:t>
            </a:r>
            <a:r>
              <a:rPr lang="en-US" b="1" dirty="0"/>
              <a:t>WISC-III</a:t>
            </a:r>
            <a:r>
              <a:rPr lang="en-US" dirty="0"/>
              <a:t> (Wechsler Intelligence Scale for Children) </a:t>
            </a:r>
            <a:r>
              <a:rPr lang="el-GR" dirty="0"/>
              <a:t>κατάλληλη για τη μέτρηση της νοημοσύνης παιδιών και εφήβων (6-15 ετών), και</a:t>
            </a:r>
          </a:p>
          <a:p>
            <a:pPr marL="0" indent="0">
              <a:buNone/>
            </a:pPr>
            <a:r>
              <a:rPr lang="el-GR" b="1" dirty="0"/>
              <a:t>3) την κλίμακα νοημοσύνης </a:t>
            </a:r>
            <a:r>
              <a:rPr lang="en-US" b="1" dirty="0"/>
              <a:t>WPPSI</a:t>
            </a:r>
            <a:r>
              <a:rPr lang="en-US" dirty="0"/>
              <a:t> (Wechsler Preschool and Primary Scale of Intelligence) </a:t>
            </a:r>
            <a:r>
              <a:rPr lang="el-GR" dirty="0"/>
              <a:t>κατάλληλη για τη μέτρηση της νοημοσύνης παιδιών προσχολικής ηλικίας.</a:t>
            </a:r>
          </a:p>
          <a:p>
            <a:pPr marL="0" indent="0">
              <a:buNone/>
            </a:pPr>
            <a:endParaRPr lang="el-GR" altLang="x-none" sz="2400" dirty="0">
              <a:ea typeface="ＭＳ Ｐゴシック" panose="020B0600070205080204" pitchFamily="34" charset="-128"/>
            </a:endParaRPr>
          </a:p>
        </p:txBody>
      </p:sp>
    </p:spTree>
    <p:extLst>
      <p:ext uri="{BB962C8B-B14F-4D97-AF65-F5344CB8AC3E}">
        <p14:creationId xmlns:p14="http://schemas.microsoft.com/office/powerpoint/2010/main" val="85473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18249" y="58228"/>
            <a:ext cx="9454551" cy="882051"/>
          </a:xfrm>
        </p:spPr>
        <p:txBody>
          <a:bodyPr/>
          <a:lstStyle/>
          <a:p>
            <a:r>
              <a:rPr lang="en-US" dirty="0" smtClean="0"/>
              <a:t>                          WISC</a:t>
            </a:r>
            <a:endParaRPr lang="el-GR" dirty="0"/>
          </a:p>
        </p:txBody>
      </p:sp>
      <p:sp>
        <p:nvSpPr>
          <p:cNvPr id="3" name="Θέση περιεχομένου 2"/>
          <p:cNvSpPr>
            <a:spLocks noGrp="1"/>
          </p:cNvSpPr>
          <p:nvPr>
            <p:ph idx="1"/>
          </p:nvPr>
        </p:nvSpPr>
        <p:spPr>
          <a:xfrm>
            <a:off x="1319842" y="759125"/>
            <a:ext cx="10196422" cy="5538157"/>
          </a:xfrm>
        </p:spPr>
        <p:txBody>
          <a:bodyPr>
            <a:normAutofit/>
          </a:bodyPr>
          <a:lstStyle/>
          <a:p>
            <a:r>
              <a:rPr lang="en-US" sz="2900" b="1" dirty="0" smtClean="0"/>
              <a:t>H </a:t>
            </a:r>
            <a:r>
              <a:rPr lang="el-GR" sz="2900" b="1" dirty="0" smtClean="0"/>
              <a:t>κλίμακα νοημοσύνης </a:t>
            </a:r>
            <a:r>
              <a:rPr lang="en-US" sz="2900" b="1" dirty="0" smtClean="0"/>
              <a:t>WISC-III </a:t>
            </a:r>
            <a:r>
              <a:rPr lang="el-GR" sz="2900" dirty="0" smtClean="0"/>
              <a:t>αποτελείται από λεκτικές και πρακτικές κλίμακες</a:t>
            </a:r>
          </a:p>
          <a:p>
            <a:r>
              <a:rPr lang="el-GR" sz="2900" b="1" dirty="0" smtClean="0"/>
              <a:t>Η πιο ενημερωμένη έκδοση WISC-V GR (WISC 5η έκδοση – ελληνική)</a:t>
            </a:r>
            <a:endParaRPr lang="el-GR" sz="2200" dirty="0" smtClean="0"/>
          </a:p>
          <a:p>
            <a:r>
              <a:rPr lang="el-GR" sz="2900" dirty="0" smtClean="0"/>
              <a:t>Η </a:t>
            </a:r>
            <a:r>
              <a:rPr lang="el-GR" sz="2900" dirty="0"/>
              <a:t>διάγνωση της νοητικής καθυστέρησης στηρίζεται στην επίδοση του παιδιού στις κλίμακες αυτές όπως εκφράζεται από το γενικό δείκτη </a:t>
            </a:r>
            <a:r>
              <a:rPr lang="el-GR" sz="2900" dirty="0" smtClean="0"/>
              <a:t>νοημοσύνης</a:t>
            </a:r>
            <a:r>
              <a:rPr lang="el-GR" sz="2900" dirty="0"/>
              <a:t> </a:t>
            </a:r>
            <a:r>
              <a:rPr lang="el-GR" sz="2900" dirty="0" smtClean="0"/>
              <a:t>με </a:t>
            </a:r>
            <a:r>
              <a:rPr lang="el-GR" sz="2900" dirty="0"/>
              <a:t>τον μέσο όρο της ηλικίας του παιδιού. Έτσι, </a:t>
            </a:r>
            <a:r>
              <a:rPr lang="el-GR" sz="2900" b="1" dirty="0"/>
              <a:t>η ηλικία αποτελεί καθοριστικό παράγοντα </a:t>
            </a:r>
            <a:r>
              <a:rPr lang="el-GR" sz="2900" dirty="0"/>
              <a:t>για το τελικό αποτέλεσμα.</a:t>
            </a:r>
            <a:endParaRPr lang="el-GR" sz="2900" dirty="0" smtClean="0"/>
          </a:p>
          <a:p>
            <a:endParaRPr lang="el-GR" altLang="x-none" sz="2800" dirty="0">
              <a:ea typeface="ＭＳ Ｐゴシック" panose="020B0600070205080204" pitchFamily="34" charset="-128"/>
            </a:endParaRPr>
          </a:p>
          <a:p>
            <a:endParaRPr lang="el-GR" dirty="0"/>
          </a:p>
        </p:txBody>
      </p:sp>
    </p:spTree>
    <p:extLst>
      <p:ext uri="{BB962C8B-B14F-4D97-AF65-F5344CB8AC3E}">
        <p14:creationId xmlns:p14="http://schemas.microsoft.com/office/powerpoint/2010/main" val="116437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Διαβαθμίσεις Νοητικής Υστέρησης </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24818497"/>
              </p:ext>
            </p:extLst>
          </p:nvPr>
        </p:nvGraphicFramePr>
        <p:xfrm>
          <a:off x="1371600" y="2286000"/>
          <a:ext cx="9601200" cy="2225040"/>
        </p:xfrm>
        <a:graphic>
          <a:graphicData uri="http://schemas.openxmlformats.org/drawingml/2006/table">
            <a:tbl>
              <a:tblPr firstRow="1" bandRow="1">
                <a:tableStyleId>{5C22544A-7EE6-4342-B048-85BDC9FD1C3A}</a:tableStyleId>
              </a:tblPr>
              <a:tblGrid>
                <a:gridCol w="3200400"/>
                <a:gridCol w="3200400"/>
                <a:gridCol w="3200400"/>
              </a:tblGrid>
              <a:tr h="370840">
                <a:tc>
                  <a:txBody>
                    <a:bodyPr/>
                    <a:lstStyle/>
                    <a:p>
                      <a:r>
                        <a:rPr lang="en-US" dirty="0" smtClean="0"/>
                        <a:t>        STANFORD-BINET</a:t>
                      </a:r>
                      <a:endParaRPr lang="el-GR" dirty="0"/>
                    </a:p>
                  </a:txBody>
                  <a:tcPr/>
                </a:tc>
                <a:tc>
                  <a:txBody>
                    <a:bodyPr/>
                    <a:lstStyle/>
                    <a:p>
                      <a:r>
                        <a:rPr lang="en-US" dirty="0" smtClean="0"/>
                        <a:t>                  WISC</a:t>
                      </a:r>
                      <a:endParaRPr lang="el-GR" dirty="0"/>
                    </a:p>
                  </a:txBody>
                  <a:tcPr/>
                </a:tc>
                <a:tc>
                  <a:txBody>
                    <a:bodyPr/>
                    <a:lstStyle/>
                    <a:p>
                      <a:r>
                        <a:rPr lang="en-US" dirty="0" smtClean="0"/>
                        <a:t>             </a:t>
                      </a:r>
                      <a:r>
                        <a:rPr lang="el-GR" dirty="0" smtClean="0"/>
                        <a:t>ΚΑΤΗΓΟΡΙΑ</a:t>
                      </a:r>
                      <a:endParaRPr lang="el-GR" dirty="0"/>
                    </a:p>
                  </a:txBody>
                  <a:tcPr/>
                </a:tc>
              </a:tr>
              <a:tr h="370840">
                <a:tc>
                  <a:txBody>
                    <a:bodyPr/>
                    <a:lstStyle/>
                    <a:p>
                      <a:r>
                        <a:rPr lang="en-US" dirty="0" smtClean="0"/>
                        <a:t>                 68-83</a:t>
                      </a:r>
                      <a:endParaRPr lang="el-GR" dirty="0"/>
                    </a:p>
                  </a:txBody>
                  <a:tcPr/>
                </a:tc>
                <a:tc>
                  <a:txBody>
                    <a:bodyPr/>
                    <a:lstStyle/>
                    <a:p>
                      <a:r>
                        <a:rPr lang="en-US" dirty="0" smtClean="0"/>
                        <a:t>               70-84</a:t>
                      </a:r>
                      <a:endParaRPr lang="el-GR" dirty="0"/>
                    </a:p>
                  </a:txBody>
                  <a:tcPr/>
                </a:tc>
                <a:tc>
                  <a:txBody>
                    <a:bodyPr/>
                    <a:lstStyle/>
                    <a:p>
                      <a:r>
                        <a:rPr lang="en-US" dirty="0" smtClean="0"/>
                        <a:t>      </a:t>
                      </a:r>
                      <a:r>
                        <a:rPr lang="el-GR" dirty="0" smtClean="0"/>
                        <a:t>  Οριακή</a:t>
                      </a:r>
                      <a:r>
                        <a:rPr lang="el-GR" baseline="0" dirty="0" smtClean="0"/>
                        <a:t> Ν.Υ</a:t>
                      </a:r>
                      <a:endParaRPr lang="el-GR" dirty="0"/>
                    </a:p>
                  </a:txBody>
                  <a:tcPr/>
                </a:tc>
              </a:tr>
              <a:tr h="370840">
                <a:tc>
                  <a:txBody>
                    <a:bodyPr/>
                    <a:lstStyle/>
                    <a:p>
                      <a:r>
                        <a:rPr lang="el-GR" dirty="0" smtClean="0"/>
                        <a:t>                  52-67</a:t>
                      </a:r>
                      <a:endParaRPr lang="el-GR" dirty="0"/>
                    </a:p>
                  </a:txBody>
                  <a:tcPr/>
                </a:tc>
                <a:tc>
                  <a:txBody>
                    <a:bodyPr/>
                    <a:lstStyle/>
                    <a:p>
                      <a:r>
                        <a:rPr lang="el-GR" dirty="0" smtClean="0"/>
                        <a:t>                55-69</a:t>
                      </a:r>
                      <a:endParaRPr lang="el-GR" dirty="0"/>
                    </a:p>
                  </a:txBody>
                  <a:tcPr/>
                </a:tc>
                <a:tc>
                  <a:txBody>
                    <a:bodyPr/>
                    <a:lstStyle/>
                    <a:p>
                      <a:r>
                        <a:rPr lang="el-GR" dirty="0" smtClean="0"/>
                        <a:t>        Ελαφριά</a:t>
                      </a:r>
                      <a:r>
                        <a:rPr lang="el-GR" baseline="0" dirty="0" smtClean="0"/>
                        <a:t> Ν.Υ</a:t>
                      </a:r>
                      <a:endParaRPr lang="el-GR" dirty="0"/>
                    </a:p>
                  </a:txBody>
                  <a:tcPr/>
                </a:tc>
              </a:tr>
              <a:tr h="370840">
                <a:tc>
                  <a:txBody>
                    <a:bodyPr/>
                    <a:lstStyle/>
                    <a:p>
                      <a:r>
                        <a:rPr lang="el-GR" dirty="0" smtClean="0"/>
                        <a:t>                 36-51</a:t>
                      </a:r>
                      <a:endParaRPr lang="el-GR" dirty="0"/>
                    </a:p>
                  </a:txBody>
                  <a:tcPr/>
                </a:tc>
                <a:tc>
                  <a:txBody>
                    <a:bodyPr/>
                    <a:lstStyle/>
                    <a:p>
                      <a:r>
                        <a:rPr lang="el-GR" dirty="0" smtClean="0"/>
                        <a:t>               40-54</a:t>
                      </a:r>
                      <a:endParaRPr lang="el-GR" dirty="0"/>
                    </a:p>
                  </a:txBody>
                  <a:tcPr/>
                </a:tc>
                <a:tc>
                  <a:txBody>
                    <a:bodyPr/>
                    <a:lstStyle/>
                    <a:p>
                      <a:r>
                        <a:rPr lang="el-GR" dirty="0" smtClean="0"/>
                        <a:t>        Μέτρια Ν.Υ</a:t>
                      </a:r>
                      <a:endParaRPr lang="el-GR" dirty="0"/>
                    </a:p>
                  </a:txBody>
                  <a:tcPr/>
                </a:tc>
              </a:tr>
              <a:tr h="370840">
                <a:tc>
                  <a:txBody>
                    <a:bodyPr/>
                    <a:lstStyle/>
                    <a:p>
                      <a:r>
                        <a:rPr lang="el-GR" dirty="0" smtClean="0"/>
                        <a:t>                 20-35</a:t>
                      </a:r>
                      <a:endParaRPr lang="el-GR" dirty="0"/>
                    </a:p>
                  </a:txBody>
                  <a:tcPr/>
                </a:tc>
                <a:tc>
                  <a:txBody>
                    <a:bodyPr/>
                    <a:lstStyle/>
                    <a:p>
                      <a:r>
                        <a:rPr lang="el-GR" dirty="0" smtClean="0"/>
                        <a:t>                &lt;39</a:t>
                      </a:r>
                      <a:endParaRPr lang="el-GR" dirty="0"/>
                    </a:p>
                  </a:txBody>
                  <a:tcPr/>
                </a:tc>
                <a:tc>
                  <a:txBody>
                    <a:bodyPr/>
                    <a:lstStyle/>
                    <a:p>
                      <a:r>
                        <a:rPr lang="el-GR" dirty="0" smtClean="0"/>
                        <a:t>        Σοβαρή</a:t>
                      </a:r>
                      <a:r>
                        <a:rPr lang="el-GR" baseline="0" dirty="0" smtClean="0"/>
                        <a:t> Ν.Υ</a:t>
                      </a:r>
                      <a:endParaRPr lang="el-GR" dirty="0"/>
                    </a:p>
                  </a:txBody>
                  <a:tcPr/>
                </a:tc>
              </a:tr>
              <a:tr h="370840">
                <a:tc>
                  <a:txBody>
                    <a:bodyPr/>
                    <a:lstStyle/>
                    <a:p>
                      <a:r>
                        <a:rPr lang="el-GR" dirty="0" smtClean="0"/>
                        <a:t>                 &lt;20</a:t>
                      </a:r>
                      <a:endParaRPr lang="el-GR" dirty="0"/>
                    </a:p>
                  </a:txBody>
                  <a:tcPr/>
                </a:tc>
                <a:tc>
                  <a:txBody>
                    <a:bodyPr/>
                    <a:lstStyle/>
                    <a:p>
                      <a:endParaRPr lang="el-GR"/>
                    </a:p>
                  </a:txBody>
                  <a:tcPr/>
                </a:tc>
                <a:tc>
                  <a:txBody>
                    <a:bodyPr/>
                    <a:lstStyle/>
                    <a:p>
                      <a:r>
                        <a:rPr lang="el-GR" dirty="0" smtClean="0"/>
                        <a:t>        Βαριά Ν.Υ</a:t>
                      </a:r>
                      <a:endParaRPr lang="el-GR" dirty="0"/>
                    </a:p>
                  </a:txBody>
                  <a:tcPr/>
                </a:tc>
              </a:tr>
            </a:tbl>
          </a:graphicData>
        </a:graphic>
      </p:graphicFrame>
    </p:spTree>
    <p:extLst>
      <p:ext uri="{BB962C8B-B14F-4D97-AF65-F5344CB8AC3E}">
        <p14:creationId xmlns:p14="http://schemas.microsoft.com/office/powerpoint/2010/main" val="442270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00996" y="112143"/>
            <a:ext cx="9471804" cy="715993"/>
          </a:xfrm>
        </p:spPr>
        <p:txBody>
          <a:bodyPr/>
          <a:lstStyle/>
          <a:p>
            <a:r>
              <a:rPr lang="el-GR" dirty="0" smtClean="0"/>
              <a:t>Τι εννοούμε οριακή νοημοσύνη</a:t>
            </a:r>
            <a:r>
              <a:rPr lang="en-US" dirty="0" smtClean="0"/>
              <a:t>;</a:t>
            </a:r>
            <a:endParaRPr lang="el-GR" dirty="0"/>
          </a:p>
        </p:txBody>
      </p:sp>
      <p:sp>
        <p:nvSpPr>
          <p:cNvPr id="3" name="Θέση περιεχομένου 2"/>
          <p:cNvSpPr>
            <a:spLocks noGrp="1"/>
          </p:cNvSpPr>
          <p:nvPr>
            <p:ph idx="1"/>
          </p:nvPr>
        </p:nvSpPr>
        <p:spPr>
          <a:xfrm>
            <a:off x="1216325" y="828136"/>
            <a:ext cx="9601200" cy="5460521"/>
          </a:xfrm>
        </p:spPr>
        <p:txBody>
          <a:bodyPr>
            <a:normAutofit fontScale="77500" lnSpcReduction="20000"/>
          </a:bodyPr>
          <a:lstStyle/>
          <a:p>
            <a:r>
              <a:rPr lang="en-US" sz="2300" dirty="0" smtClean="0"/>
              <a:t>H</a:t>
            </a:r>
            <a:r>
              <a:rPr lang="el-GR" sz="2300" dirty="0" smtClean="0"/>
              <a:t> </a:t>
            </a:r>
            <a:r>
              <a:rPr lang="el-GR" sz="2300" dirty="0"/>
              <a:t>νοημοσύνη ενός παιδιού  χαρακτηρίζεται ως «οριακή» ή «υπολειπόμενη» εάν, μετά την αξιολόγηση, ο σχετικός δείκτης κινείται στα κατώτερα επίπεδα του </a:t>
            </a:r>
            <a:r>
              <a:rPr lang="el-GR" sz="2300" dirty="0" smtClean="0"/>
              <a:t>φυσιολογικού</a:t>
            </a:r>
            <a:r>
              <a:rPr lang="en-US" sz="2300" dirty="0" smtClean="0"/>
              <a:t> </a:t>
            </a:r>
            <a:r>
              <a:rPr lang="el-GR" sz="2300" dirty="0" smtClean="0"/>
              <a:t>(</a:t>
            </a:r>
            <a:r>
              <a:rPr lang="el-GR" sz="2300" dirty="0"/>
              <a:t>από 70 έως </a:t>
            </a:r>
            <a:r>
              <a:rPr lang="el-GR" sz="2300" dirty="0" smtClean="0"/>
              <a:t>85 της κλίμακας </a:t>
            </a:r>
            <a:r>
              <a:rPr lang="en-US" sz="2300" dirty="0" smtClean="0"/>
              <a:t>WISC</a:t>
            </a:r>
            <a:r>
              <a:rPr lang="el-GR" sz="2300" dirty="0" smtClean="0"/>
              <a:t>)</a:t>
            </a:r>
            <a:r>
              <a:rPr lang="en-US" sz="2300" dirty="0" smtClean="0"/>
              <a:t>.</a:t>
            </a:r>
            <a:r>
              <a:rPr lang="el-GR" sz="2300" dirty="0" smtClean="0"/>
              <a:t> </a:t>
            </a:r>
            <a:endParaRPr lang="en-US" sz="2300" dirty="0" smtClean="0"/>
          </a:p>
          <a:p>
            <a:r>
              <a:rPr lang="el-GR" sz="2300" dirty="0"/>
              <a:t>Η διάγνωση  της νοητικής καθυστέρησης δίνεται όταν ο δείκτης νοημοσύνης του παιδιού είναι 70 ή </a:t>
            </a:r>
            <a:r>
              <a:rPr lang="el-GR" sz="2300" dirty="0" smtClean="0"/>
              <a:t>χαμηλότερος.</a:t>
            </a:r>
          </a:p>
          <a:p>
            <a:r>
              <a:rPr lang="el-GR" sz="2300" dirty="0"/>
              <a:t>Σύμφωνα με τον ορισμό της Αμερικανικής Ψυχολογικής Εταιρίας, η οριακή νοημοσύνη είναι «ένα επίπεδο νοημοσύνης μεταξύ της νοητικής αναπηρίας και της νοημοσύνης κάτω του μέσου όρου. </a:t>
            </a:r>
            <a:r>
              <a:rPr lang="el-GR" sz="2300" dirty="0" smtClean="0"/>
              <a:t>Ο </a:t>
            </a:r>
            <a:r>
              <a:rPr lang="el-GR" sz="2300" dirty="0"/>
              <a:t>Δείκτης Νοημοσύνης στο οριακό εύρος, ειδικά πάνω από 75, δεν δικαιολογεί βάση για τη διάγνωση της νοητικής αναπηρίας» (American </a:t>
            </a:r>
            <a:r>
              <a:rPr lang="el-GR" sz="2300" dirty="0" err="1"/>
              <a:t>Psychological</a:t>
            </a:r>
            <a:r>
              <a:rPr lang="el-GR" sz="2300" dirty="0"/>
              <a:t> Association, </a:t>
            </a:r>
            <a:r>
              <a:rPr lang="el-GR" sz="2300" dirty="0" smtClean="0"/>
              <a:t>2022)</a:t>
            </a:r>
            <a:endParaRPr lang="en-US" sz="2300" dirty="0" smtClean="0"/>
          </a:p>
          <a:p>
            <a:r>
              <a:rPr lang="el-GR" sz="2300" dirty="0" smtClean="0"/>
              <a:t>Ένα παιδί με οριακή νοημοσύνη δεν θεωρείται ότι παρουσιάζει νοητική υστέρηση, αλλά ότι είναι απλώς «</a:t>
            </a:r>
            <a:r>
              <a:rPr lang="el-GR" sz="2300" dirty="0" err="1" smtClean="0"/>
              <a:t>βραδυμαθές</a:t>
            </a:r>
            <a:r>
              <a:rPr lang="el-GR" sz="2300" dirty="0" smtClean="0"/>
              <a:t>».</a:t>
            </a:r>
            <a:r>
              <a:rPr lang="el-GR" sz="2300" dirty="0"/>
              <a:t> </a:t>
            </a:r>
            <a:r>
              <a:rPr lang="el-GR" sz="2300" dirty="0" smtClean="0"/>
              <a:t>Συχνά</a:t>
            </a:r>
            <a:r>
              <a:rPr lang="el-GR" sz="2300" dirty="0"/>
              <a:t>, βλέπουμε </a:t>
            </a:r>
            <a:r>
              <a:rPr lang="el-GR" sz="2300" dirty="0" err="1"/>
              <a:t>βραδυμαθείς</a:t>
            </a:r>
            <a:r>
              <a:rPr lang="el-GR" sz="2300" dirty="0"/>
              <a:t> μαθητές, οι οποίοι πολλές φορές δεν γίνονται και εύκολα αντιληπτοί, να δυσκολεύονται αρκετά στα μαθήματα και αυτό φυσικά να επηρεάζει όλη την σχολική τους ζωή</a:t>
            </a:r>
            <a:r>
              <a:rPr lang="el-GR" sz="2300" dirty="0" smtClean="0"/>
              <a:t>.</a:t>
            </a:r>
            <a:r>
              <a:rPr lang="el-GR" sz="2300" dirty="0"/>
              <a:t> Η κοινωνική, συναισθηματική, σωματική και κινητική τους ανάπτυξη είναι </a:t>
            </a:r>
            <a:r>
              <a:rPr lang="el-GR" sz="2300" dirty="0" smtClean="0"/>
              <a:t>φυσιολογική.</a:t>
            </a:r>
            <a:endParaRPr lang="en-US" sz="2300" dirty="0" smtClean="0"/>
          </a:p>
          <a:p>
            <a:r>
              <a:rPr lang="el-GR" sz="2300" dirty="0" smtClean="0"/>
              <a:t>Η </a:t>
            </a:r>
            <a:r>
              <a:rPr lang="el-GR" sz="2300" dirty="0"/>
              <a:t>Οριακή νοητική υστέρηση ή οριακή νοημοσύνη δεν αποτελεί μορφή αναπηρίας, αλλά την </a:t>
            </a:r>
            <a:r>
              <a:rPr lang="el-GR" sz="2300" b="1" dirty="0"/>
              <a:t>αιτία των Μαθησιακών Δυσκολιών που όλοι </a:t>
            </a:r>
            <a:r>
              <a:rPr lang="el-GR" sz="2300" b="1" dirty="0" smtClean="0"/>
              <a:t>γνωρίζουμε</a:t>
            </a:r>
            <a:endParaRPr lang="en-US" sz="2300" b="1" dirty="0" smtClean="0"/>
          </a:p>
          <a:p>
            <a:r>
              <a:rPr lang="en-US" sz="2300" dirty="0"/>
              <a:t>O</a:t>
            </a:r>
            <a:r>
              <a:rPr lang="el-GR" sz="2300" dirty="0" err="1"/>
              <a:t>υσιαστικά</a:t>
            </a:r>
            <a:r>
              <a:rPr lang="el-GR" sz="2300" dirty="0"/>
              <a:t>, νοητική υστέρηση με άμεση ανάγκη ειδικής ή εντατικής αντιμετώπισης (υποστήριξης, εποπτείας και εκπαίδευσης) έχουμε μόνο στις πρώτες τέσσερις περιπτώσεις. Η «οριακή νοημοσύνη» είναι κάτι τελείως διαφορετικό και, με την κατάλληλη στήριξη, πολύ λιγότερο </a:t>
            </a:r>
            <a:r>
              <a:rPr lang="el-GR" sz="2300" dirty="0" err="1"/>
              <a:t>επιδραστικό</a:t>
            </a:r>
            <a:r>
              <a:rPr lang="el-GR" sz="2300" dirty="0"/>
              <a:t> στη ζωή του παιδιού. </a:t>
            </a:r>
            <a:endParaRPr lang="en-US" sz="2300" dirty="0"/>
          </a:p>
          <a:p>
            <a:endParaRPr lang="el-GR" sz="2300" dirty="0"/>
          </a:p>
          <a:p>
            <a:endParaRPr lang="el-GR" dirty="0" smtClean="0"/>
          </a:p>
        </p:txBody>
      </p:sp>
    </p:spTree>
    <p:extLst>
      <p:ext uri="{BB962C8B-B14F-4D97-AF65-F5344CB8AC3E}">
        <p14:creationId xmlns:p14="http://schemas.microsoft.com/office/powerpoint/2010/main" val="237539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ΑΙΤΙΑ ΝΟΗΤΙΚΗΣ ΑΝΕΠΑΡΚΕΙΑΣ</a:t>
            </a:r>
            <a:endParaRPr lang="el-GR" dirty="0"/>
          </a:p>
        </p:txBody>
      </p:sp>
      <p:sp>
        <p:nvSpPr>
          <p:cNvPr id="3" name="Θέση περιεχομένου 2"/>
          <p:cNvSpPr>
            <a:spLocks noGrp="1"/>
          </p:cNvSpPr>
          <p:nvPr>
            <p:ph idx="1"/>
          </p:nvPr>
        </p:nvSpPr>
        <p:spPr>
          <a:xfrm>
            <a:off x="1371600" y="1242204"/>
            <a:ext cx="9601200" cy="4625196"/>
          </a:xfrm>
        </p:spPr>
        <p:txBody>
          <a:bodyPr>
            <a:normAutofit fontScale="92500" lnSpcReduction="10000"/>
          </a:bodyPr>
          <a:lstStyle/>
          <a:p>
            <a:endParaRPr lang="el-GR" dirty="0" smtClean="0"/>
          </a:p>
          <a:p>
            <a:r>
              <a:rPr lang="el-GR" dirty="0"/>
              <a:t>Προγεννητικά  αίτια: </a:t>
            </a:r>
            <a:endParaRPr lang="el-GR" dirty="0" smtClean="0"/>
          </a:p>
          <a:p>
            <a:pPr marL="0" indent="0">
              <a:buNone/>
            </a:pPr>
            <a:r>
              <a:rPr lang="el-GR" dirty="0" smtClean="0"/>
              <a:t> </a:t>
            </a:r>
            <a:r>
              <a:rPr lang="el-GR" dirty="0"/>
              <a:t>1.  Κληρονομικοί </a:t>
            </a:r>
            <a:r>
              <a:rPr lang="el-GR" dirty="0" smtClean="0"/>
              <a:t>παράγοντες</a:t>
            </a:r>
          </a:p>
          <a:p>
            <a:pPr marL="0" indent="0">
              <a:buNone/>
            </a:pPr>
            <a:r>
              <a:rPr lang="el-GR" dirty="0" smtClean="0"/>
              <a:t>2</a:t>
            </a:r>
            <a:r>
              <a:rPr lang="el-GR" dirty="0"/>
              <a:t>.  </a:t>
            </a:r>
            <a:r>
              <a:rPr lang="el-GR" dirty="0" err="1"/>
              <a:t>Χρωμοσωμικές</a:t>
            </a:r>
            <a:r>
              <a:rPr lang="el-GR" dirty="0"/>
              <a:t>  ανωμαλίες (σύνδρομο  </a:t>
            </a:r>
            <a:r>
              <a:rPr lang="el-GR" dirty="0" err="1"/>
              <a:t>Down</a:t>
            </a:r>
            <a:r>
              <a:rPr lang="el-GR" dirty="0"/>
              <a:t>,  σύνδρομο </a:t>
            </a:r>
            <a:r>
              <a:rPr lang="el-GR" dirty="0" err="1"/>
              <a:t>Klinefelter</a:t>
            </a:r>
            <a:r>
              <a:rPr lang="el-GR" dirty="0"/>
              <a:t>,  σύνδρομο  </a:t>
            </a:r>
            <a:r>
              <a:rPr lang="el-GR" dirty="0" err="1"/>
              <a:t>Turner</a:t>
            </a:r>
            <a:r>
              <a:rPr lang="el-GR" dirty="0" smtClean="0"/>
              <a:t>)</a:t>
            </a:r>
          </a:p>
          <a:p>
            <a:pPr marL="0" indent="0">
              <a:buNone/>
            </a:pPr>
            <a:r>
              <a:rPr lang="el-GR" dirty="0" smtClean="0"/>
              <a:t> </a:t>
            </a:r>
            <a:r>
              <a:rPr lang="el-GR" dirty="0"/>
              <a:t>3. Ασθένειες της εγκύου (λοιμώξεις, ερυθρά, ιλαρά, κοκ</a:t>
            </a:r>
            <a:r>
              <a:rPr lang="el-GR" dirty="0" smtClean="0"/>
              <a:t>.)</a:t>
            </a:r>
          </a:p>
          <a:p>
            <a:pPr marL="0" indent="0">
              <a:buNone/>
            </a:pPr>
            <a:r>
              <a:rPr lang="el-GR" dirty="0"/>
              <a:t> 4. Ανωμαλίες μεταβολισμού </a:t>
            </a:r>
            <a:endParaRPr lang="el-GR" dirty="0" smtClean="0"/>
          </a:p>
          <a:p>
            <a:pPr marL="0" indent="0">
              <a:buNone/>
            </a:pPr>
            <a:r>
              <a:rPr lang="el-GR" dirty="0" smtClean="0"/>
              <a:t>5</a:t>
            </a:r>
            <a:r>
              <a:rPr lang="el-GR" dirty="0"/>
              <a:t>. Ασυμβατότητα του </a:t>
            </a:r>
            <a:r>
              <a:rPr lang="el-GR" dirty="0" err="1"/>
              <a:t>Rh</a:t>
            </a:r>
            <a:r>
              <a:rPr lang="el-GR" dirty="0"/>
              <a:t> του αίματος της μητέρας με αυτό  του </a:t>
            </a:r>
            <a:r>
              <a:rPr lang="el-GR" dirty="0" smtClean="0"/>
              <a:t>εμβρύου</a:t>
            </a:r>
          </a:p>
          <a:p>
            <a:pPr marL="0" indent="0">
              <a:buNone/>
            </a:pPr>
            <a:r>
              <a:rPr lang="el-GR" dirty="0" smtClean="0"/>
              <a:t> </a:t>
            </a:r>
            <a:r>
              <a:rPr lang="el-GR" dirty="0"/>
              <a:t>6. </a:t>
            </a:r>
            <a:r>
              <a:rPr lang="el-GR" dirty="0" err="1" smtClean="0"/>
              <a:t>Ανοξία</a:t>
            </a:r>
            <a:endParaRPr lang="el-GR" dirty="0" smtClean="0"/>
          </a:p>
          <a:p>
            <a:pPr marL="0" indent="0">
              <a:buNone/>
            </a:pPr>
            <a:r>
              <a:rPr lang="el-GR" dirty="0" smtClean="0"/>
              <a:t>7</a:t>
            </a:r>
            <a:r>
              <a:rPr lang="el-GR" dirty="0"/>
              <a:t>. Τραυματισμοί της </a:t>
            </a:r>
            <a:r>
              <a:rPr lang="el-GR" dirty="0" smtClean="0"/>
              <a:t>εγκύου</a:t>
            </a:r>
          </a:p>
          <a:p>
            <a:pPr marL="0" indent="0">
              <a:buNone/>
            </a:pPr>
            <a:r>
              <a:rPr lang="el-GR" dirty="0" smtClean="0"/>
              <a:t> </a:t>
            </a:r>
            <a:r>
              <a:rPr lang="el-GR" dirty="0"/>
              <a:t>8. Κακή </a:t>
            </a:r>
            <a:r>
              <a:rPr lang="el-GR" dirty="0" smtClean="0"/>
              <a:t>διατροφή</a:t>
            </a:r>
          </a:p>
          <a:p>
            <a:pPr marL="0" indent="0">
              <a:buNone/>
            </a:pPr>
            <a:r>
              <a:rPr lang="el-GR" dirty="0"/>
              <a:t> 9. Δηλητηριάσεις από </a:t>
            </a:r>
            <a:r>
              <a:rPr lang="el-GR" dirty="0" smtClean="0"/>
              <a:t>μόλυβδο</a:t>
            </a:r>
            <a:endParaRPr lang="el-GR" dirty="0"/>
          </a:p>
          <a:p>
            <a:pPr marL="0" indent="0">
              <a:buNone/>
            </a:pPr>
            <a:endParaRPr lang="el-GR" dirty="0"/>
          </a:p>
        </p:txBody>
      </p:sp>
    </p:spTree>
    <p:extLst>
      <p:ext uri="{BB962C8B-B14F-4D97-AF65-F5344CB8AC3E}">
        <p14:creationId xmlns:p14="http://schemas.microsoft.com/office/powerpoint/2010/main" val="22852279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677173"/>
            <a:ext cx="9601200" cy="1485900"/>
          </a:xfrm>
        </p:spPr>
        <p:txBody>
          <a:bodyPr/>
          <a:lstStyle/>
          <a:p>
            <a:pPr marL="571500" indent="-571500">
              <a:buFont typeface="Wingdings" panose="05000000000000000000" pitchFamily="2" charset="2"/>
              <a:buChar char="§"/>
            </a:pPr>
            <a:r>
              <a:rPr lang="el-GR" dirty="0" smtClean="0"/>
              <a:t>ΑΙΤΙΑ ΝΟΗΤΙΚΗΣ ΑΝΕΠΑΡΚΕΙΑΣ</a:t>
            </a:r>
            <a:endParaRPr lang="el-GR" dirty="0"/>
          </a:p>
        </p:txBody>
      </p:sp>
      <p:sp>
        <p:nvSpPr>
          <p:cNvPr id="3" name="Θέση περιεχομένου 2"/>
          <p:cNvSpPr>
            <a:spLocks noGrp="1"/>
          </p:cNvSpPr>
          <p:nvPr>
            <p:ph idx="1"/>
          </p:nvPr>
        </p:nvSpPr>
        <p:spPr>
          <a:xfrm>
            <a:off x="1371600" y="1794294"/>
            <a:ext cx="9601200" cy="4073106"/>
          </a:xfrm>
        </p:spPr>
        <p:txBody>
          <a:bodyPr>
            <a:normAutofit lnSpcReduction="10000"/>
          </a:bodyPr>
          <a:lstStyle/>
          <a:p>
            <a:r>
              <a:rPr lang="el-GR" dirty="0" err="1" smtClean="0"/>
              <a:t>Περιγεννητικά</a:t>
            </a:r>
            <a:r>
              <a:rPr lang="el-GR" dirty="0"/>
              <a:t>  αίτια:  </a:t>
            </a:r>
            <a:endParaRPr lang="el-GR" dirty="0" smtClean="0"/>
          </a:p>
          <a:p>
            <a:pPr marL="0" indent="0">
              <a:buNone/>
            </a:pPr>
            <a:r>
              <a:rPr lang="el-GR" dirty="0" smtClean="0"/>
              <a:t>1</a:t>
            </a:r>
            <a:r>
              <a:rPr lang="el-GR" dirty="0"/>
              <a:t>.  </a:t>
            </a:r>
            <a:r>
              <a:rPr lang="el-GR" dirty="0" err="1" smtClean="0"/>
              <a:t>Ανοξία</a:t>
            </a:r>
            <a:endParaRPr lang="el-GR" dirty="0"/>
          </a:p>
          <a:p>
            <a:pPr marL="0" indent="0">
              <a:buNone/>
            </a:pPr>
            <a:r>
              <a:rPr lang="el-GR" dirty="0" smtClean="0"/>
              <a:t> </a:t>
            </a:r>
            <a:r>
              <a:rPr lang="el-GR" dirty="0"/>
              <a:t>2.  Τραυματισμοί και αιμορραγία του  </a:t>
            </a:r>
            <a:r>
              <a:rPr lang="el-GR" dirty="0" smtClean="0"/>
              <a:t>εγκεφάλου</a:t>
            </a:r>
          </a:p>
          <a:p>
            <a:pPr marL="0" indent="0">
              <a:buNone/>
            </a:pPr>
            <a:r>
              <a:rPr lang="el-GR" dirty="0"/>
              <a:t> 3. </a:t>
            </a:r>
            <a:r>
              <a:rPr lang="el-GR" dirty="0" smtClean="0"/>
              <a:t>Πρόωρη</a:t>
            </a:r>
            <a:r>
              <a:rPr lang="el-GR" dirty="0"/>
              <a:t> γέννηση. </a:t>
            </a:r>
            <a:endParaRPr lang="el-GR" dirty="0" smtClean="0"/>
          </a:p>
          <a:p>
            <a:r>
              <a:rPr lang="el-GR" dirty="0"/>
              <a:t>Μεταγεννητικά  αίτια:  </a:t>
            </a:r>
            <a:endParaRPr lang="el-GR" dirty="0" smtClean="0"/>
          </a:p>
          <a:p>
            <a:pPr marL="0" indent="0">
              <a:buNone/>
            </a:pPr>
            <a:r>
              <a:rPr lang="el-GR" dirty="0" smtClean="0"/>
              <a:t>1</a:t>
            </a:r>
            <a:r>
              <a:rPr lang="el-GR" dirty="0"/>
              <a:t>.  Μολυσματικές </a:t>
            </a:r>
            <a:r>
              <a:rPr lang="el-GR" dirty="0" smtClean="0"/>
              <a:t>ασθένειες</a:t>
            </a:r>
            <a:endParaRPr lang="en-US" dirty="0" smtClean="0"/>
          </a:p>
          <a:p>
            <a:pPr marL="0" indent="0">
              <a:buNone/>
            </a:pPr>
            <a:r>
              <a:rPr lang="el-GR" dirty="0" smtClean="0"/>
              <a:t>2.</a:t>
            </a:r>
            <a:r>
              <a:rPr lang="el-GR" dirty="0"/>
              <a:t>  Υψηλός  πυρετός, </a:t>
            </a:r>
            <a:endParaRPr lang="el-GR" dirty="0" smtClean="0"/>
          </a:p>
          <a:p>
            <a:pPr marL="0" indent="0">
              <a:buNone/>
            </a:pPr>
            <a:r>
              <a:rPr lang="el-GR" dirty="0" smtClean="0"/>
              <a:t>3 </a:t>
            </a:r>
            <a:r>
              <a:rPr lang="el-GR" dirty="0"/>
              <a:t>Μεταβολικές  </a:t>
            </a:r>
            <a:r>
              <a:rPr lang="el-GR" dirty="0" smtClean="0"/>
              <a:t>ανωμαλίες </a:t>
            </a:r>
          </a:p>
          <a:p>
            <a:pPr marL="0" indent="0">
              <a:buNone/>
            </a:pPr>
            <a:r>
              <a:rPr lang="el-GR" dirty="0" smtClean="0"/>
              <a:t>4.</a:t>
            </a:r>
            <a:r>
              <a:rPr lang="el-GR" dirty="0"/>
              <a:t>  Ψυχοκοινωνικοί  </a:t>
            </a:r>
            <a:r>
              <a:rPr lang="el-GR" dirty="0" smtClean="0"/>
              <a:t>παράγοντες</a:t>
            </a:r>
          </a:p>
          <a:p>
            <a:pPr marL="0" indent="0">
              <a:buNone/>
            </a:pPr>
            <a:r>
              <a:rPr lang="el-GR" dirty="0" smtClean="0"/>
              <a:t> </a:t>
            </a:r>
            <a:r>
              <a:rPr lang="el-GR" dirty="0"/>
              <a:t>(</a:t>
            </a:r>
            <a:r>
              <a:rPr lang="el-GR" dirty="0" err="1" smtClean="0"/>
              <a:t>ιδρυματο­ποίηση</a:t>
            </a:r>
            <a:r>
              <a:rPr lang="el-GR" dirty="0"/>
              <a:t>,  στερημένο  εκπαιδευτικό  περιβάλλον,  συναισθηματική αποστέρηση). </a:t>
            </a:r>
          </a:p>
        </p:txBody>
      </p:sp>
    </p:spTree>
    <p:extLst>
      <p:ext uri="{BB962C8B-B14F-4D97-AF65-F5344CB8AC3E}">
        <p14:creationId xmlns:p14="http://schemas.microsoft.com/office/powerpoint/2010/main" val="403733532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2833</TotalTime>
  <Words>595</Words>
  <Application>Microsoft Office PowerPoint</Application>
  <PresentationFormat>Ευρεία οθόνη</PresentationFormat>
  <Paragraphs>94</Paragraphs>
  <Slides>15</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15</vt:i4>
      </vt:variant>
    </vt:vector>
  </HeadingPairs>
  <TitlesOfParts>
    <vt:vector size="21" baseType="lpstr">
      <vt:lpstr>ＭＳ Ｐゴシック</vt:lpstr>
      <vt:lpstr>Calibri</vt:lpstr>
      <vt:lpstr>Franklin Gothic Book</vt:lpstr>
      <vt:lpstr>Wingdings</vt:lpstr>
      <vt:lpstr>Wingdings 3</vt:lpstr>
      <vt:lpstr>Crop</vt:lpstr>
      <vt:lpstr>Οριακη         νοημ0συνη</vt:lpstr>
      <vt:lpstr>  Αρχικά, πώς ορίζουμε τη νοημοσύνη;</vt:lpstr>
      <vt:lpstr>                  Αξιολόγηση της νοημοσύνης </vt:lpstr>
      <vt:lpstr>Αξιολόγηση της νοημοσύνης </vt:lpstr>
      <vt:lpstr>                          WISC</vt:lpstr>
      <vt:lpstr>Διαβαθμίσεις Νοητικής Υστέρησης </vt:lpstr>
      <vt:lpstr>Τι εννοούμε οριακή νοημοσύνη;</vt:lpstr>
      <vt:lpstr>ΑΙΤΙΑ ΝΟΗΤΙΚΗΣ ΑΝΕΠΑΡΚΕΙΑΣ</vt:lpstr>
      <vt:lpstr>ΑΙΤΙΑ ΝΟΗΤΙΚΗΣ ΑΝΕΠΑΡΚΕΙΑΣ</vt:lpstr>
      <vt:lpstr>        Γνωστικά ελλείμματα μαθητών με Οριακή Νοημοσύνη</vt:lpstr>
      <vt:lpstr>    Διάγνωση οριακής νοημοσύνης</vt:lpstr>
      <vt:lpstr>Πώς μπορούμε να την εντοπίσουμε ; </vt:lpstr>
      <vt:lpstr>                   Τι γίνεται μετά την διάγνωση ;  </vt:lpstr>
      <vt:lpstr>Παρουσίαση του PowerPoint</vt:lpstr>
      <vt:lpstr>Ευχαριστώ πολύ για την προσοχή σας!!!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Οριακη         νοημ0συνη</dc:title>
  <dc:creator>Λογαριασμός Microsoft</dc:creator>
  <cp:lastModifiedBy>Λογαριασμός Microsoft</cp:lastModifiedBy>
  <cp:revision>56</cp:revision>
  <dcterms:created xsi:type="dcterms:W3CDTF">2023-01-03T15:51:35Z</dcterms:created>
  <dcterms:modified xsi:type="dcterms:W3CDTF">2023-02-19T20:57:04Z</dcterms:modified>
</cp:coreProperties>
</file>